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87" r:id="rId2"/>
  </p:sldMasterIdLst>
  <p:notesMasterIdLst>
    <p:notesMasterId r:id="rId29"/>
  </p:notesMasterIdLst>
  <p:handoutMasterIdLst>
    <p:handoutMasterId r:id="rId30"/>
  </p:handoutMasterIdLst>
  <p:sldIdLst>
    <p:sldId id="353" r:id="rId3"/>
    <p:sldId id="423" r:id="rId4"/>
    <p:sldId id="464" r:id="rId5"/>
    <p:sldId id="368" r:id="rId6"/>
    <p:sldId id="465" r:id="rId7"/>
    <p:sldId id="366" r:id="rId8"/>
    <p:sldId id="360" r:id="rId9"/>
    <p:sldId id="365" r:id="rId10"/>
    <p:sldId id="378" r:id="rId11"/>
    <p:sldId id="377" r:id="rId12"/>
    <p:sldId id="369" r:id="rId13"/>
    <p:sldId id="388" r:id="rId14"/>
    <p:sldId id="372" r:id="rId15"/>
    <p:sldId id="389" r:id="rId16"/>
    <p:sldId id="382" r:id="rId17"/>
    <p:sldId id="362" r:id="rId18"/>
    <p:sldId id="390" r:id="rId19"/>
    <p:sldId id="371" r:id="rId20"/>
    <p:sldId id="381" r:id="rId21"/>
    <p:sldId id="361" r:id="rId22"/>
    <p:sldId id="422" r:id="rId23"/>
    <p:sldId id="379" r:id="rId24"/>
    <p:sldId id="370" r:id="rId25"/>
    <p:sldId id="466" r:id="rId26"/>
    <p:sldId id="367" r:id="rId27"/>
    <p:sldId id="467" r:id="rId28"/>
  </p:sldIdLst>
  <p:sldSz cx="9144000" cy="6858000" type="screen4x3"/>
  <p:notesSz cx="6858000" cy="9296400"/>
  <p:embeddedFontLst>
    <p:embeddedFont>
      <p:font typeface="Calibri" panose="020F0502020204030204" pitchFamily="34" charset="0"/>
      <p:regular r:id="rId31"/>
      <p:bold r:id="rId32"/>
      <p:italic r:id="rId33"/>
      <p:boldItalic r:id="rId34"/>
    </p:embeddedFont>
    <p:embeddedFont>
      <p:font typeface="ＭＳ Ｐゴシック" panose="020B0600070205080204" pitchFamily="34" charset="-128"/>
      <p:regular r:id="rId35"/>
    </p:embeddedFont>
    <p:embeddedFont>
      <p:font typeface="Gotham Bold" panose="02000803030000020004" pitchFamily="2" charset="0"/>
      <p:bold r:id="rId36"/>
    </p:embeddedFont>
    <p:embeddedFont>
      <p:font typeface="Arbor Brush" panose="02000506070000020004" pitchFamily="50" charset="0"/>
      <p:regular r:id="rId37"/>
    </p:embeddedFont>
    <p:embeddedFont>
      <p:font typeface="Gotham" panose="02000504050000020004" pitchFamily="2" charset="0"/>
      <p:regular r:id="rId38"/>
      <p:italic r:id="rId39"/>
    </p:embeddedFont>
  </p:embeddedFontLst>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107BD"/>
    <a:srgbClr val="232FA3"/>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74964" autoAdjust="0"/>
  </p:normalViewPr>
  <p:slideViewPr>
    <p:cSldViewPr>
      <p:cViewPr varScale="1">
        <p:scale>
          <a:sx n="58" d="100"/>
          <a:sy n="58" d="100"/>
        </p:scale>
        <p:origin x="1506" y="60"/>
      </p:cViewPr>
      <p:guideLst>
        <p:guide orient="horz" pos="2160"/>
        <p:guide pos="2880"/>
      </p:guideLst>
    </p:cSldViewPr>
  </p:slideViewPr>
  <p:outlineViewPr>
    <p:cViewPr>
      <p:scale>
        <a:sx n="33" d="100"/>
        <a:sy n="33" d="100"/>
      </p:scale>
      <p:origin x="0" y="3114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3177" tIns="46589" rIns="93177" bIns="46589" rtlCol="0"/>
          <a:lstStyle>
            <a:lvl1pPr algn="r">
              <a:defRPr sz="1200"/>
            </a:lvl1pPr>
          </a:lstStyle>
          <a:p>
            <a:fld id="{F793845E-E38C-4428-9081-19A91E85A178}" type="datetimeFigureOut">
              <a:rPr lang="en-US" smtClean="0"/>
              <a:t>5/14/2019</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3177" tIns="46589" rIns="93177" bIns="46589" rtlCol="0" anchor="b"/>
          <a:lstStyle>
            <a:lvl1pPr algn="r">
              <a:defRPr sz="1200"/>
            </a:lvl1pPr>
          </a:lstStyle>
          <a:p>
            <a:fld id="{4643C6F8-CCBA-40FB-8F58-C27A695656C6}" type="slidenum">
              <a:rPr lang="en-US" smtClean="0"/>
              <a:t>‹#›</a:t>
            </a:fld>
            <a:endParaRPr lang="en-US"/>
          </a:p>
        </p:txBody>
      </p:sp>
    </p:spTree>
    <p:extLst>
      <p:ext uri="{BB962C8B-B14F-4D97-AF65-F5344CB8AC3E}">
        <p14:creationId xmlns:p14="http://schemas.microsoft.com/office/powerpoint/2010/main" val="373601227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3177" tIns="46589" rIns="93177" bIns="46589" rtlCol="0"/>
          <a:lstStyle>
            <a:lvl1pPr algn="r">
              <a:defRPr sz="1200"/>
            </a:lvl1pPr>
          </a:lstStyle>
          <a:p>
            <a:fld id="{75F5770D-8165-4420-BDB6-D14063DDAE48}" type="datetimeFigureOut">
              <a:rPr lang="en-US" smtClean="0"/>
              <a:t>5/14/2019</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77" tIns="46589" rIns="93177" bIns="46589" rtlCol="0" anchor="b"/>
          <a:lstStyle>
            <a:lvl1pPr algn="r">
              <a:defRPr sz="1200"/>
            </a:lvl1pPr>
          </a:lstStyle>
          <a:p>
            <a:fld id="{89C636D4-F05A-4F48-8DBC-88FAAB0B861E}" type="slidenum">
              <a:rPr lang="en-US" smtClean="0"/>
              <a:t>‹#›</a:t>
            </a:fld>
            <a:endParaRPr lang="en-US"/>
          </a:p>
        </p:txBody>
      </p:sp>
    </p:spTree>
    <p:extLst>
      <p:ext uri="{BB962C8B-B14F-4D97-AF65-F5344CB8AC3E}">
        <p14:creationId xmlns:p14="http://schemas.microsoft.com/office/powerpoint/2010/main" val="282525108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…Today, we’ll finish our conversation</a:t>
            </a:r>
            <a:r>
              <a:rPr lang="en-US" baseline="0" dirty="0" smtClean="0">
                <a:latin typeface="Arial" pitchFamily="34" charset="0"/>
                <a:ea typeface="ＭＳ Ｐゴシック" pitchFamily="34" charset="-128"/>
              </a:rPr>
              <a:t> about the planning and developing stage and begin talking about the creating stage.  For those of you just joining us today, please know that we are using practice courses for much of the hands-on component…you should see a practice course listed when you log into your Blackboard accounts.  There is a second additional course listed, Preparing to Teach Online, which you are a student in.  This is a resource course and you’ll find many materials (including this PowerPoint) that will be helpful to you as you begin to design your online courses.  As an FYI, we’re creating Winter Blackboard courses this week.</a:t>
            </a:r>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val="449322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val="4183050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As you know, anything the government made is freely available.  Check out those resources.  Have been digitizing like crazy.  </a:t>
            </a:r>
          </a:p>
        </p:txBody>
      </p:sp>
    </p:spTree>
    <p:extLst>
      <p:ext uri="{BB962C8B-B14F-4D97-AF65-F5344CB8AC3E}">
        <p14:creationId xmlns:p14="http://schemas.microsoft.com/office/powerpoint/2010/main" val="2745006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YouTube</a:t>
            </a:r>
            <a:r>
              <a:rPr lang="en-US" baseline="0" dirty="0" smtClean="0">
                <a:latin typeface="Arial" pitchFamily="34" charset="0"/>
                <a:ea typeface="ＭＳ Ｐゴシック" pitchFamily="34" charset="-128"/>
              </a:rPr>
              <a:t> is only one place to find videos.  PBS often has good quality videos you can link to…but other sites as well.</a:t>
            </a:r>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val="28886550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Great site for creating all kinds of fun and engaging </a:t>
            </a:r>
            <a:r>
              <a:rPr lang="en-US" dirty="0" err="1" smtClean="0">
                <a:latin typeface="Arial" pitchFamily="34" charset="0"/>
                <a:ea typeface="ＭＳ Ｐゴシック" pitchFamily="34" charset="-128"/>
              </a:rPr>
              <a:t>PowerPoints</a:t>
            </a:r>
            <a:r>
              <a:rPr lang="en-US" dirty="0" smtClean="0">
                <a:latin typeface="Arial" pitchFamily="34" charset="0"/>
                <a:ea typeface="ＭＳ Ｐゴシック" pitchFamily="34" charset="-128"/>
              </a:rPr>
              <a:t>…good for practice, reinforcement of concepts, facts.  They provide templates, you just edit the words.</a:t>
            </a:r>
          </a:p>
        </p:txBody>
      </p:sp>
    </p:spTree>
    <p:extLst>
      <p:ext uri="{BB962C8B-B14F-4D97-AF65-F5344CB8AC3E}">
        <p14:creationId xmlns:p14="http://schemas.microsoft.com/office/powerpoint/2010/main" val="1990893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Blogs</a:t>
            </a:r>
            <a:r>
              <a:rPr lang="en-US" baseline="0" dirty="0" smtClean="0">
                <a:latin typeface="Arial" pitchFamily="34" charset="0"/>
                <a:ea typeface="ＭＳ Ｐゴシック" pitchFamily="34" charset="-128"/>
              </a:rPr>
              <a:t> can be either content or practice (make your own blog).  </a:t>
            </a:r>
            <a:r>
              <a:rPr lang="en-US" dirty="0" smtClean="0">
                <a:latin typeface="Arial" pitchFamily="34" charset="0"/>
                <a:ea typeface="ＭＳ Ｐゴシック" pitchFamily="34" charset="-128"/>
              </a:rPr>
              <a:t>Michael</a:t>
            </a:r>
            <a:r>
              <a:rPr lang="en-US" baseline="0" dirty="0" smtClean="0">
                <a:latin typeface="Arial" pitchFamily="34" charset="0"/>
                <a:ea typeface="ＭＳ Ｐゴシック" pitchFamily="34" charset="-128"/>
              </a:rPr>
              <a:t> Robinson is a Professor of History in </a:t>
            </a:r>
            <a:r>
              <a:rPr lang="en-US" baseline="0" dirty="0" err="1" smtClean="0">
                <a:latin typeface="Arial" pitchFamily="34" charset="0"/>
                <a:ea typeface="ＭＳ Ｐゴシック" pitchFamily="34" charset="-128"/>
              </a:rPr>
              <a:t>Hillyer</a:t>
            </a:r>
            <a:r>
              <a:rPr lang="en-US" baseline="0" dirty="0" smtClean="0">
                <a:latin typeface="Arial" pitchFamily="34" charset="0"/>
                <a:ea typeface="ＭＳ Ｐゴシック" pitchFamily="34" charset="-128"/>
              </a:rPr>
              <a:t> College.  This is his blog…</a:t>
            </a:r>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val="3519423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Wikis</a:t>
            </a:r>
            <a:r>
              <a:rPr lang="en-US" baseline="0" dirty="0" smtClean="0">
                <a:latin typeface="Arial" pitchFamily="34" charset="0"/>
                <a:ea typeface="ＭＳ Ｐゴシック" pitchFamily="34" charset="-128"/>
              </a:rPr>
              <a:t> can be used for group projects…you can see individual member’s contributions, as well as the final project.  Wikis will help build in interaction and teambuilding.</a:t>
            </a:r>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val="3476041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For basic content, you might check with the publishers…they offer </a:t>
            </a:r>
            <a:r>
              <a:rPr lang="en-US" dirty="0" err="1" smtClean="0">
                <a:latin typeface="Arial" pitchFamily="34" charset="0"/>
                <a:ea typeface="ＭＳ Ｐゴシック" pitchFamily="34" charset="-128"/>
              </a:rPr>
              <a:t>etexts</a:t>
            </a:r>
            <a:r>
              <a:rPr lang="en-US" dirty="0" smtClean="0">
                <a:latin typeface="Arial" pitchFamily="34" charset="0"/>
                <a:ea typeface="ＭＳ Ｐゴシック" pitchFamily="34" charset="-128"/>
              </a:rPr>
              <a:t>, but also lots of highly engaging, interactive content for practice and assessment.  Caution however, that some of these are ‘out of the box’ courses…editing them may not be the best.  As of this spring, we have direct connections</a:t>
            </a:r>
            <a:r>
              <a:rPr lang="en-US" baseline="0" dirty="0" smtClean="0">
                <a:latin typeface="Arial" pitchFamily="34" charset="0"/>
                <a:ea typeface="ＭＳ Ｐゴシック" pitchFamily="34" charset="-128"/>
              </a:rPr>
              <a:t> for McGraw and Pearson from Blackboard…appears seamless to student.  Connects publisher grades to Blackboard grade center. </a:t>
            </a:r>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val="3311773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Podcasts can be very informative…this is an example of one, by Mike</a:t>
            </a:r>
            <a:r>
              <a:rPr lang="en-US" baseline="0" dirty="0" smtClean="0">
                <a:latin typeface="Arial" pitchFamily="34" charset="0"/>
                <a:ea typeface="ＭＳ Ｐゴシック" pitchFamily="34" charset="-128"/>
              </a:rPr>
              <a:t> Duncan, is</a:t>
            </a:r>
            <a:r>
              <a:rPr lang="en-US" dirty="0" smtClean="0">
                <a:latin typeface="Arial" pitchFamily="34" charset="0"/>
                <a:ea typeface="ＭＳ Ｐゴシック" pitchFamily="34" charset="-128"/>
              </a:rPr>
              <a:t> on the history of Rome.  </a:t>
            </a:r>
          </a:p>
          <a:p>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val="9915073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Museums…again, digitizing as much as they can.</a:t>
            </a:r>
          </a:p>
        </p:txBody>
      </p:sp>
    </p:spTree>
    <p:extLst>
      <p:ext uri="{BB962C8B-B14F-4D97-AF65-F5344CB8AC3E}">
        <p14:creationId xmlns:p14="http://schemas.microsoft.com/office/powerpoint/2010/main" val="4204204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Google interactive</a:t>
            </a:r>
            <a:r>
              <a:rPr lang="en-US" baseline="0" dirty="0" smtClean="0">
                <a:latin typeface="Arial" pitchFamily="34" charset="0"/>
                <a:ea typeface="ＭＳ Ｐゴシック" pitchFamily="34" charset="-128"/>
              </a:rPr>
              <a:t> ________ (your discipline) to find all sorts of interactive websites.</a:t>
            </a:r>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val="3575036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ea typeface="ＭＳ Ｐゴシック" pitchFamily="34" charset="-128"/>
              </a:rPr>
              <a:t>Open source is a growing movement…full courses or course materials that are not in a repository --- Anybody use open source books?  </a:t>
            </a:r>
            <a:r>
              <a:rPr lang="en-US" dirty="0" err="1" smtClean="0">
                <a:latin typeface="Arial" pitchFamily="34" charset="0"/>
                <a:ea typeface="ＭＳ Ｐゴシック" pitchFamily="34" charset="-128"/>
              </a:rPr>
              <a:t>Slideshare</a:t>
            </a:r>
            <a:r>
              <a:rPr lang="en-US" dirty="0" smtClean="0">
                <a:latin typeface="Arial" pitchFamily="34" charset="0"/>
                <a:ea typeface="ＭＳ Ｐゴシック" pitchFamily="34" charset="-128"/>
              </a:rPr>
              <a:t>?</a:t>
            </a:r>
          </a:p>
        </p:txBody>
      </p:sp>
    </p:spTree>
    <p:extLst>
      <p:ext uri="{BB962C8B-B14F-4D97-AF65-F5344CB8AC3E}">
        <p14:creationId xmlns:p14="http://schemas.microsoft.com/office/powerpoint/2010/main" val="12738362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Fabulous site…chalk full of great speakers of the day.  Keynote type speakers.  Great supplemental</a:t>
            </a:r>
            <a:r>
              <a:rPr lang="en-US" baseline="0" dirty="0" smtClean="0">
                <a:latin typeface="Arial" pitchFamily="34" charset="0"/>
                <a:ea typeface="ＭＳ Ｐゴシック" pitchFamily="34" charset="-128"/>
              </a:rPr>
              <a:t> resources.  Search Dave Eggers…</a:t>
            </a:r>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val="39868014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897734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YouTube good for concepts or primary source materials.  There is a YouTube channel</a:t>
            </a:r>
            <a:r>
              <a:rPr lang="en-US" baseline="0" dirty="0" smtClean="0">
                <a:latin typeface="Arial" pitchFamily="34" charset="0"/>
                <a:ea typeface="ＭＳ Ｐゴシック" pitchFamily="34" charset="-128"/>
              </a:rPr>
              <a:t> specific for educators in YouTube.</a:t>
            </a:r>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val="29505996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Open source is a growing movement…full courses or course materials that are not in a repository --- Anybody use open source books?  Slideshare?</a:t>
            </a:r>
          </a:p>
        </p:txBody>
      </p:sp>
    </p:spTree>
    <p:extLst>
      <p:ext uri="{BB962C8B-B14F-4D97-AF65-F5344CB8AC3E}">
        <p14:creationId xmlns:p14="http://schemas.microsoft.com/office/powerpoint/2010/main" val="2250157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Simulations and Online Games are wonderful ways to engage your students that are fun and give students practical hands-on, </a:t>
            </a:r>
            <a:r>
              <a:rPr lang="en-US" smtClean="0">
                <a:latin typeface="Arial" pitchFamily="34" charset="0"/>
                <a:ea typeface="ＭＳ Ｐゴシック" pitchFamily="34" charset="-128"/>
              </a:rPr>
              <a:t>applied experience.</a:t>
            </a:r>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val="19839304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There are freely available shared digital content in repositories.  Some are interactive labs, some are flashcards, some are case studies.  All freely shared.  If you click on the link here, it will bring up a list…</a:t>
            </a:r>
          </a:p>
        </p:txBody>
      </p:sp>
    </p:spTree>
    <p:extLst>
      <p:ext uri="{BB962C8B-B14F-4D97-AF65-F5344CB8AC3E}">
        <p14:creationId xmlns:p14="http://schemas.microsoft.com/office/powerpoint/2010/main" val="42544473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There are freely available shared digital content in repositories.  Some are interactive labs, some are flashcards, some are case studies.  All freely shared.  If you click on the link here, it will bring up a list…</a:t>
            </a:r>
          </a:p>
        </p:txBody>
      </p:sp>
    </p:spTree>
    <p:extLst>
      <p:ext uri="{BB962C8B-B14F-4D97-AF65-F5344CB8AC3E}">
        <p14:creationId xmlns:p14="http://schemas.microsoft.com/office/powerpoint/2010/main" val="144951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09328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Merlot is one of the earliest and is peer-reviewed, discipline specific.</a:t>
            </a:r>
          </a:p>
        </p:txBody>
      </p:sp>
    </p:spTree>
    <p:extLst>
      <p:ext uri="{BB962C8B-B14F-4D97-AF65-F5344CB8AC3E}">
        <p14:creationId xmlns:p14="http://schemas.microsoft.com/office/powerpoint/2010/main" val="767340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 https://www.youtube.com/watch?v=jhA0gnTO4-w</a:t>
            </a:r>
          </a:p>
        </p:txBody>
      </p:sp>
    </p:spTree>
    <p:extLst>
      <p:ext uri="{BB962C8B-B14F-4D97-AF65-F5344CB8AC3E}">
        <p14:creationId xmlns:p14="http://schemas.microsoft.com/office/powerpoint/2010/main" val="1849451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…but within our library, you might find materials you can use…for example </a:t>
            </a:r>
            <a:r>
              <a:rPr lang="en-US" dirty="0" err="1" smtClean="0">
                <a:latin typeface="Arial" pitchFamily="34" charset="0"/>
                <a:ea typeface="ＭＳ Ｐゴシック" pitchFamily="34" charset="-128"/>
              </a:rPr>
              <a:t>ArtSTOR</a:t>
            </a:r>
            <a:r>
              <a:rPr lang="en-US" dirty="0" smtClean="0">
                <a:latin typeface="Arial" pitchFamily="34" charset="0"/>
                <a:ea typeface="ＭＳ Ｐゴシック" pitchFamily="34" charset="-128"/>
              </a:rPr>
              <a:t>.  </a:t>
            </a:r>
          </a:p>
        </p:txBody>
      </p:sp>
    </p:spTree>
    <p:extLst>
      <p:ext uri="{BB962C8B-B14F-4D97-AF65-F5344CB8AC3E}">
        <p14:creationId xmlns:p14="http://schemas.microsoft.com/office/powerpoint/2010/main" val="2326582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You don’t have to build it yourself…there’s so much out there!  </a:t>
            </a:r>
          </a:p>
        </p:txBody>
      </p:sp>
    </p:spTree>
    <p:extLst>
      <p:ext uri="{BB962C8B-B14F-4D97-AF65-F5344CB8AC3E}">
        <p14:creationId xmlns:p14="http://schemas.microsoft.com/office/powerpoint/2010/main" val="2866513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Libraries goes without saying…</a:t>
            </a:r>
          </a:p>
        </p:txBody>
      </p:sp>
    </p:spTree>
    <p:extLst>
      <p:ext uri="{BB962C8B-B14F-4D97-AF65-F5344CB8AC3E}">
        <p14:creationId xmlns:p14="http://schemas.microsoft.com/office/powerpoint/2010/main" val="1037653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val="1030645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939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88292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3213" y="304800"/>
            <a:ext cx="211455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04800"/>
            <a:ext cx="6196013"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2793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10/18/13</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5F6E0-4631-4F62-AB34-041FDFD6DBB3}" type="slidenum">
              <a:rPr lang="en-US" smtClean="0"/>
              <a:t>‹#›</a:t>
            </a:fld>
            <a:endParaRPr lang="en-US"/>
          </a:p>
        </p:txBody>
      </p:sp>
    </p:spTree>
    <p:extLst>
      <p:ext uri="{BB962C8B-B14F-4D97-AF65-F5344CB8AC3E}">
        <p14:creationId xmlns:p14="http://schemas.microsoft.com/office/powerpoint/2010/main" val="1790907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10/18/13</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5F6E0-4631-4F62-AB34-041FDFD6DBB3}" type="slidenum">
              <a:rPr lang="en-US" smtClean="0"/>
              <a:t>‹#›</a:t>
            </a:fld>
            <a:endParaRPr lang="en-US"/>
          </a:p>
        </p:txBody>
      </p:sp>
    </p:spTree>
    <p:extLst>
      <p:ext uri="{BB962C8B-B14F-4D97-AF65-F5344CB8AC3E}">
        <p14:creationId xmlns:p14="http://schemas.microsoft.com/office/powerpoint/2010/main" val="1649717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10/18/13</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5F6E0-4631-4F62-AB34-041FDFD6DBB3}" type="slidenum">
              <a:rPr lang="en-US" smtClean="0"/>
              <a:t>‹#›</a:t>
            </a:fld>
            <a:endParaRPr lang="en-US"/>
          </a:p>
        </p:txBody>
      </p:sp>
    </p:spTree>
    <p:extLst>
      <p:ext uri="{BB962C8B-B14F-4D97-AF65-F5344CB8AC3E}">
        <p14:creationId xmlns:p14="http://schemas.microsoft.com/office/powerpoint/2010/main" val="1047036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10/18/13</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5F6E0-4631-4F62-AB34-041FDFD6DBB3}" type="slidenum">
              <a:rPr lang="en-US" smtClean="0"/>
              <a:t>‹#›</a:t>
            </a:fld>
            <a:endParaRPr lang="en-US"/>
          </a:p>
        </p:txBody>
      </p:sp>
    </p:spTree>
    <p:extLst>
      <p:ext uri="{BB962C8B-B14F-4D97-AF65-F5344CB8AC3E}">
        <p14:creationId xmlns:p14="http://schemas.microsoft.com/office/powerpoint/2010/main" val="848353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10/18/13</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65F6E0-4631-4F62-AB34-041FDFD6DBB3}" type="slidenum">
              <a:rPr lang="en-US" smtClean="0"/>
              <a:t>‹#›</a:t>
            </a:fld>
            <a:endParaRPr lang="en-US"/>
          </a:p>
        </p:txBody>
      </p:sp>
    </p:spTree>
    <p:extLst>
      <p:ext uri="{BB962C8B-B14F-4D97-AF65-F5344CB8AC3E}">
        <p14:creationId xmlns:p14="http://schemas.microsoft.com/office/powerpoint/2010/main" val="1917175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10/18/13</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65F6E0-4631-4F62-AB34-041FDFD6DBB3}" type="slidenum">
              <a:rPr lang="en-US" smtClean="0"/>
              <a:t>‹#›</a:t>
            </a:fld>
            <a:endParaRPr lang="en-US"/>
          </a:p>
        </p:txBody>
      </p:sp>
    </p:spTree>
    <p:extLst>
      <p:ext uri="{BB962C8B-B14F-4D97-AF65-F5344CB8AC3E}">
        <p14:creationId xmlns:p14="http://schemas.microsoft.com/office/powerpoint/2010/main" val="30287545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10/18/13</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65F6E0-4631-4F62-AB34-041FDFD6DBB3}" type="slidenum">
              <a:rPr lang="en-US" smtClean="0"/>
              <a:t>‹#›</a:t>
            </a:fld>
            <a:endParaRPr lang="en-US"/>
          </a:p>
        </p:txBody>
      </p:sp>
    </p:spTree>
    <p:extLst>
      <p:ext uri="{BB962C8B-B14F-4D97-AF65-F5344CB8AC3E}">
        <p14:creationId xmlns:p14="http://schemas.microsoft.com/office/powerpoint/2010/main" val="10067437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10/18/13</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5F6E0-4631-4F62-AB34-041FDFD6DBB3}" type="slidenum">
              <a:rPr lang="en-US" smtClean="0"/>
              <a:t>‹#›</a:t>
            </a:fld>
            <a:endParaRPr lang="en-US"/>
          </a:p>
        </p:txBody>
      </p:sp>
    </p:spTree>
    <p:extLst>
      <p:ext uri="{BB962C8B-B14F-4D97-AF65-F5344CB8AC3E}">
        <p14:creationId xmlns:p14="http://schemas.microsoft.com/office/powerpoint/2010/main" val="4081800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462963" cy="762000"/>
          </a:xfrm>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305800" cy="4953000"/>
          </a:xfrm>
        </p:spPr>
        <p:txBody>
          <a:bodyPr/>
          <a:lstStyle>
            <a:lvl1pPr>
              <a:defRPr sz="3600">
                <a:effectLst>
                  <a:outerShdw blurRad="38100" dist="38100" dir="2700000" algn="tl">
                    <a:srgbClr val="000000">
                      <a:alpha val="43137"/>
                    </a:srgbClr>
                  </a:outerShdw>
                </a:effectLst>
              </a:defRPr>
            </a:lvl1pPr>
            <a:lvl2pPr>
              <a:defRPr sz="3200"/>
            </a:lvl2pPr>
            <a:lvl3pPr>
              <a:defRPr sz="2800"/>
            </a:lvl3pPr>
            <a:lvl4pPr>
              <a:defRPr sz="24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892182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10/18/13</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5F6E0-4631-4F62-AB34-041FDFD6DBB3}" type="slidenum">
              <a:rPr lang="en-US" smtClean="0"/>
              <a:t>‹#›</a:t>
            </a:fld>
            <a:endParaRPr lang="en-US"/>
          </a:p>
        </p:txBody>
      </p:sp>
    </p:spTree>
    <p:extLst>
      <p:ext uri="{BB962C8B-B14F-4D97-AF65-F5344CB8AC3E}">
        <p14:creationId xmlns:p14="http://schemas.microsoft.com/office/powerpoint/2010/main" val="36290058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10/18/13</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5F6E0-4631-4F62-AB34-041FDFD6DBB3}" type="slidenum">
              <a:rPr lang="en-US" smtClean="0"/>
              <a:t>‹#›</a:t>
            </a:fld>
            <a:endParaRPr lang="en-US"/>
          </a:p>
        </p:txBody>
      </p:sp>
    </p:spTree>
    <p:extLst>
      <p:ext uri="{BB962C8B-B14F-4D97-AF65-F5344CB8AC3E}">
        <p14:creationId xmlns:p14="http://schemas.microsoft.com/office/powerpoint/2010/main" val="2558376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10/18/13</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5F6E0-4631-4F62-AB34-041FDFD6DBB3}" type="slidenum">
              <a:rPr lang="en-US" smtClean="0"/>
              <a:t>‹#›</a:t>
            </a:fld>
            <a:endParaRPr lang="en-US"/>
          </a:p>
        </p:txBody>
      </p:sp>
    </p:spTree>
    <p:extLst>
      <p:ext uri="{BB962C8B-B14F-4D97-AF65-F5344CB8AC3E}">
        <p14:creationId xmlns:p14="http://schemas.microsoft.com/office/powerpoint/2010/main" val="4123982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30509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3050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35884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14400"/>
            <a:ext cx="40767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914400"/>
            <a:ext cx="40767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88110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61221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462963" cy="7620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565329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4018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38922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89754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304800"/>
            <a:ext cx="8462963" cy="4746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spect="1" noChangeArrowheads="1"/>
          </p:cNvSpPr>
          <p:nvPr>
            <p:ph type="body" idx="1"/>
          </p:nvPr>
        </p:nvSpPr>
        <p:spPr bwMode="auto">
          <a:xfrm>
            <a:off x="457200" y="914400"/>
            <a:ext cx="83058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1"/>
            <a:endParaRPr lang="en-US" dirty="0" smtClean="0"/>
          </a:p>
          <a:p>
            <a:pPr lvl="1"/>
            <a:r>
              <a:rPr lang="en-US" dirty="0" smtClean="0"/>
              <a:t>Click to edit Master text styles</a:t>
            </a:r>
          </a:p>
          <a:p>
            <a:pPr lvl="2"/>
            <a:r>
              <a:rPr lang="en-US" dirty="0" smtClean="0"/>
              <a:t>Second level</a:t>
            </a:r>
          </a:p>
          <a:p>
            <a:pPr lvl="3"/>
            <a:r>
              <a:rPr lang="en-US" dirty="0" smtClean="0"/>
              <a:t>Third level</a:t>
            </a:r>
          </a:p>
          <a:p>
            <a:pPr lvl="4"/>
            <a:r>
              <a:rPr lang="en-US" dirty="0" smtClean="0"/>
              <a:t>Fourth level</a:t>
            </a:r>
          </a:p>
          <a:p>
            <a:pPr lvl="4"/>
            <a:r>
              <a:rPr lang="en-US" dirty="0" smtClean="0"/>
              <a:t>Fifth level</a:t>
            </a:r>
          </a:p>
        </p:txBody>
      </p:sp>
    </p:spTree>
    <p:extLst>
      <p:ext uri="{BB962C8B-B14F-4D97-AF65-F5344CB8AC3E}">
        <p14:creationId xmlns:p14="http://schemas.microsoft.com/office/powerpoint/2010/main" val="3538242484"/>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0" fontAlgn="base" hangingPunct="0">
        <a:spcBef>
          <a:spcPct val="20000"/>
        </a:spcBef>
        <a:spcAft>
          <a:spcPct val="0"/>
        </a:spcAft>
        <a:defRPr sz="4000" b="1">
          <a:solidFill>
            <a:schemeClr val="tx1"/>
          </a:solidFill>
          <a:effectLst>
            <a:outerShdw blurRad="38100" dist="38100" dir="2700000" algn="tl">
              <a:srgbClr val="000000">
                <a:alpha val="43137"/>
              </a:srgbClr>
            </a:outerShdw>
          </a:effectLst>
          <a:latin typeface="+mj-lt"/>
          <a:ea typeface="+mj-ea"/>
          <a:cs typeface="+mj-cs"/>
        </a:defRPr>
      </a:lvl1pPr>
      <a:lvl2pPr algn="ctr" rtl="0" eaLnBrk="0" fontAlgn="base" hangingPunct="0">
        <a:spcBef>
          <a:spcPct val="20000"/>
        </a:spcBef>
        <a:spcAft>
          <a:spcPct val="0"/>
        </a:spcAft>
        <a:defRPr sz="4000" b="1">
          <a:solidFill>
            <a:schemeClr val="tx1"/>
          </a:solidFill>
          <a:latin typeface="Arial" charset="0"/>
        </a:defRPr>
      </a:lvl2pPr>
      <a:lvl3pPr algn="ctr" rtl="0" eaLnBrk="0" fontAlgn="base" hangingPunct="0">
        <a:spcBef>
          <a:spcPct val="20000"/>
        </a:spcBef>
        <a:spcAft>
          <a:spcPct val="0"/>
        </a:spcAft>
        <a:defRPr sz="4000" b="1">
          <a:solidFill>
            <a:schemeClr val="tx1"/>
          </a:solidFill>
          <a:latin typeface="Arial" charset="0"/>
        </a:defRPr>
      </a:lvl3pPr>
      <a:lvl4pPr algn="ctr" rtl="0" eaLnBrk="0" fontAlgn="base" hangingPunct="0">
        <a:spcBef>
          <a:spcPct val="20000"/>
        </a:spcBef>
        <a:spcAft>
          <a:spcPct val="0"/>
        </a:spcAft>
        <a:defRPr sz="4000" b="1">
          <a:solidFill>
            <a:schemeClr val="tx1"/>
          </a:solidFill>
          <a:latin typeface="Arial" charset="0"/>
        </a:defRPr>
      </a:lvl4pPr>
      <a:lvl5pPr algn="ctr" rtl="0" eaLnBrk="0" fontAlgn="base" hangingPunct="0">
        <a:spcBef>
          <a:spcPct val="20000"/>
        </a:spcBef>
        <a:spcAft>
          <a:spcPct val="0"/>
        </a:spcAft>
        <a:defRPr sz="4000" b="1">
          <a:solidFill>
            <a:schemeClr val="tx1"/>
          </a:solidFill>
          <a:latin typeface="Arial" charset="0"/>
        </a:defRPr>
      </a:lvl5pPr>
      <a:lvl6pPr marL="457200" algn="l" rtl="0" fontAlgn="base">
        <a:spcBef>
          <a:spcPct val="20000"/>
        </a:spcBef>
        <a:spcAft>
          <a:spcPct val="0"/>
        </a:spcAft>
        <a:defRPr sz="2400" b="1" u="sng">
          <a:solidFill>
            <a:schemeClr val="tx1"/>
          </a:solidFill>
          <a:latin typeface="Arial" charset="0"/>
        </a:defRPr>
      </a:lvl6pPr>
      <a:lvl7pPr marL="914400" algn="l" rtl="0" fontAlgn="base">
        <a:spcBef>
          <a:spcPct val="20000"/>
        </a:spcBef>
        <a:spcAft>
          <a:spcPct val="0"/>
        </a:spcAft>
        <a:defRPr sz="2400" b="1" u="sng">
          <a:solidFill>
            <a:schemeClr val="tx1"/>
          </a:solidFill>
          <a:latin typeface="Arial" charset="0"/>
        </a:defRPr>
      </a:lvl7pPr>
      <a:lvl8pPr marL="1371600" algn="l" rtl="0" fontAlgn="base">
        <a:spcBef>
          <a:spcPct val="20000"/>
        </a:spcBef>
        <a:spcAft>
          <a:spcPct val="0"/>
        </a:spcAft>
        <a:defRPr sz="2400" b="1" u="sng">
          <a:solidFill>
            <a:schemeClr val="tx1"/>
          </a:solidFill>
          <a:latin typeface="Arial" charset="0"/>
        </a:defRPr>
      </a:lvl8pPr>
      <a:lvl9pPr marL="1828800" algn="l" rtl="0" fontAlgn="base">
        <a:spcBef>
          <a:spcPct val="20000"/>
        </a:spcBef>
        <a:spcAft>
          <a:spcPct val="0"/>
        </a:spcAft>
        <a:defRPr sz="2400" b="1" u="sng">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3600" b="1">
          <a:solidFill>
            <a:schemeClr val="tx1"/>
          </a:solidFill>
          <a:effectLst>
            <a:outerShdw blurRad="38100" dist="38100" dir="2700000" algn="tl">
              <a:srgbClr val="000000">
                <a:alpha val="43137"/>
              </a:srgbClr>
            </a:outerShdw>
          </a:effectLst>
          <a:latin typeface="+mn-lt"/>
        </a:defRPr>
      </a:lvl2pPr>
      <a:lvl3pPr marL="1143000" indent="-228600" algn="l" rtl="0" eaLnBrk="0" fontAlgn="base" hangingPunct="0">
        <a:spcBef>
          <a:spcPct val="20000"/>
        </a:spcBef>
        <a:spcAft>
          <a:spcPct val="0"/>
        </a:spcAft>
        <a:buChar char="•"/>
        <a:defRPr sz="3200" b="1">
          <a:solidFill>
            <a:schemeClr val="tx1"/>
          </a:solidFill>
          <a:effectLst>
            <a:outerShdw blurRad="38100" dist="38100" dir="2700000" algn="tl">
              <a:srgbClr val="000000">
                <a:alpha val="43137"/>
              </a:srgbClr>
            </a:outerShdw>
          </a:effectLst>
          <a:latin typeface="+mn-lt"/>
        </a:defRPr>
      </a:lvl3pPr>
      <a:lvl4pPr marL="1600200" indent="-228600" algn="l" rtl="0" eaLnBrk="0" fontAlgn="base" hangingPunct="0">
        <a:spcBef>
          <a:spcPct val="20000"/>
        </a:spcBef>
        <a:spcAft>
          <a:spcPct val="0"/>
        </a:spcAft>
        <a:buChar char="•"/>
        <a:defRPr sz="2800" b="1">
          <a:solidFill>
            <a:schemeClr val="tx1"/>
          </a:solidFill>
          <a:effectLst>
            <a:outerShdw blurRad="38100" dist="38100" dir="2700000" algn="tl">
              <a:srgbClr val="000000">
                <a:alpha val="43137"/>
              </a:srgbClr>
            </a:outerShdw>
          </a:effectLst>
          <a:latin typeface="+mn-lt"/>
        </a:defRPr>
      </a:lvl4pPr>
      <a:lvl5pPr marL="2057400" indent="-228600" algn="l" rtl="0" eaLnBrk="0" fontAlgn="base" hangingPunct="0">
        <a:spcBef>
          <a:spcPct val="20000"/>
        </a:spcBef>
        <a:spcAft>
          <a:spcPct val="0"/>
        </a:spcAft>
        <a:buChar char="•"/>
        <a:defRPr sz="2400" b="1">
          <a:solidFill>
            <a:schemeClr val="tx1"/>
          </a:solidFill>
          <a:effectLst>
            <a:outerShdw blurRad="38100" dist="38100" dir="2700000" algn="tl">
              <a:srgbClr val="000000">
                <a:alpha val="43137"/>
              </a:srgbClr>
            </a:outerShdw>
          </a:effectLst>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10/18/13</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F273E0-A663-4213-95F8-F162693DD9E9}" type="slidenum">
              <a:rPr lang="en-US" smtClean="0"/>
              <a:t>‹#›</a:t>
            </a:fld>
            <a:endParaRPr lang="en-US"/>
          </a:p>
        </p:txBody>
      </p:sp>
    </p:spTree>
    <p:extLst>
      <p:ext uri="{BB962C8B-B14F-4D97-AF65-F5344CB8AC3E}">
        <p14:creationId xmlns:p14="http://schemas.microsoft.com/office/powerpoint/2010/main" val="352345957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686" r:id="rId1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3.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https://www.youtube.com/embed/PTglCBLomXA" TargetMode="External"/><Relationship Id="rId1" Type="http://schemas.openxmlformats.org/officeDocument/2006/relationships/tags" Target="../tags/tag11.xml"/><Relationship Id="rId6" Type="http://schemas.openxmlformats.org/officeDocument/2006/relationships/hyperlink" Target="https://youtu.be/PTglCBLomXA?t=6s" TargetMode="External"/><Relationship Id="rId5" Type="http://schemas.openxmlformats.org/officeDocument/2006/relationships/image" Target="../media/image16.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notesSlide" Target="../notesSlides/notesSlide11.xml"/><Relationship Id="rId7" Type="http://schemas.openxmlformats.org/officeDocument/2006/relationships/hyperlink" Target="http://www.loc.gov/jukebox/" TargetMode="External"/><Relationship Id="rId2" Type="http://schemas.openxmlformats.org/officeDocument/2006/relationships/slideLayout" Target="../slideLayouts/slideLayout13.xml"/><Relationship Id="rId1" Type="http://schemas.openxmlformats.org/officeDocument/2006/relationships/tags" Target="../tags/tag12.xml"/><Relationship Id="rId6" Type="http://schemas.openxmlformats.org/officeDocument/2006/relationships/hyperlink" Target="http://www.si.edu/Collections" TargetMode="External"/><Relationship Id="rId5" Type="http://schemas.openxmlformats.org/officeDocument/2006/relationships/hyperlink" Target="http://www.archives.gov/" TargetMode="External"/><Relationship Id="rId10" Type="http://schemas.openxmlformats.org/officeDocument/2006/relationships/image" Target="../media/image19.jpg"/><Relationship Id="rId4" Type="http://schemas.openxmlformats.org/officeDocument/2006/relationships/hyperlink" Target="http://www.loc.gov/library/libarch-digital.html" TargetMode="External"/><Relationship Id="rId9" Type="http://schemas.openxmlformats.org/officeDocument/2006/relationships/hyperlink" Target="https://learninglab.si.edu/"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8.xml"/><Relationship Id="rId1" Type="http://schemas.openxmlformats.org/officeDocument/2006/relationships/tags" Target="../tags/tag13.xml"/><Relationship Id="rId6" Type="http://schemas.openxmlformats.org/officeDocument/2006/relationships/hyperlink" Target="http://www.pbs.org/" TargetMode="External"/><Relationship Id="rId5" Type="http://schemas.openxmlformats.org/officeDocument/2006/relationships/image" Target="../media/image20.jpeg"/><Relationship Id="rId4" Type="http://schemas.openxmlformats.org/officeDocument/2006/relationships/hyperlink" Target="http://www.pbs.org/wgbh/amex/weshallremain/"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sites.google.com/a/uww.edu/jonesd/home/games/" TargetMode="External"/><Relationship Id="rId3" Type="http://schemas.openxmlformats.org/officeDocument/2006/relationships/notesSlide" Target="../notesSlides/notesSlide13.xml"/><Relationship Id="rId7" Type="http://schemas.openxmlformats.org/officeDocument/2006/relationships/image" Target="../media/image22.jpeg"/><Relationship Id="rId2" Type="http://schemas.openxmlformats.org/officeDocument/2006/relationships/slideLayout" Target="../slideLayouts/slideLayout13.xml"/><Relationship Id="rId1" Type="http://schemas.openxmlformats.org/officeDocument/2006/relationships/tags" Target="../tags/tag14.xml"/><Relationship Id="rId6" Type="http://schemas.openxmlformats.org/officeDocument/2006/relationships/hyperlink" Target="https://sites.google.com/a/uww.edu/jonesd/home/games" TargetMode="External"/><Relationship Id="rId5" Type="http://schemas.openxmlformats.org/officeDocument/2006/relationships/image" Target="../media/image21.png"/><Relationship Id="rId4" Type="http://schemas.openxmlformats.org/officeDocument/2006/relationships/hyperlink" Target="http://powerpointgames.wikispaces.com/PowerPoint+Game+Templates"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15.xml"/><Relationship Id="rId5" Type="http://schemas.openxmlformats.org/officeDocument/2006/relationships/image" Target="../media/image23.png"/><Relationship Id="rId4" Type="http://schemas.openxmlformats.org/officeDocument/2006/relationships/hyperlink" Target="http://timetoeatthedogs.com/"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ags" Target="../tags/tag16.xml"/><Relationship Id="rId5" Type="http://schemas.openxmlformats.org/officeDocument/2006/relationships/image" Target="../media/image24.png"/><Relationship Id="rId4" Type="http://schemas.openxmlformats.org/officeDocument/2006/relationships/hyperlink" Target="https://wiki.brown.edu/confluence/display/BN0193S04/Final+Projects"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www.wiley.com/WileyCDA/" TargetMode="External"/><Relationship Id="rId3" Type="http://schemas.openxmlformats.org/officeDocument/2006/relationships/notesSlide" Target="../notesSlides/notesSlide16.xml"/><Relationship Id="rId7" Type="http://schemas.openxmlformats.org/officeDocument/2006/relationships/hyperlink" Target="http://www.cengage.com/search/showresults.do?N=16" TargetMode="External"/><Relationship Id="rId2" Type="http://schemas.openxmlformats.org/officeDocument/2006/relationships/slideLayout" Target="../slideLayouts/slideLayout13.xml"/><Relationship Id="rId1" Type="http://schemas.openxmlformats.org/officeDocument/2006/relationships/tags" Target="../tags/tag17.xml"/><Relationship Id="rId6" Type="http://schemas.openxmlformats.org/officeDocument/2006/relationships/hyperlink" Target="http://www.mheducation.com/highered/home-guest.html" TargetMode="External"/><Relationship Id="rId11" Type="http://schemas.openxmlformats.org/officeDocument/2006/relationships/image" Target="../media/image25.png"/><Relationship Id="rId5" Type="http://schemas.openxmlformats.org/officeDocument/2006/relationships/hyperlink" Target="http://www.pearsonhighered.com/" TargetMode="External"/><Relationship Id="rId10" Type="http://schemas.openxmlformats.org/officeDocument/2006/relationships/hyperlink" Target="http://hbsp.harvard.edu/list/3292-demo-page-basic" TargetMode="External"/><Relationship Id="rId4" Type="http://schemas.openxmlformats.org/officeDocument/2006/relationships/hyperlink" Target="http://www.bkstr.com/efollettstore/home" TargetMode="External"/><Relationship Id="rId9" Type="http://schemas.openxmlformats.org/officeDocument/2006/relationships/hyperlink" Target="http://hbsp.harvard.edu/list/simulations"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ags" Target="../tags/tag18.xml"/><Relationship Id="rId5" Type="http://schemas.openxmlformats.org/officeDocument/2006/relationships/image" Target="../media/image26.jpeg"/><Relationship Id="rId4" Type="http://schemas.openxmlformats.org/officeDocument/2006/relationships/hyperlink" Target="https://itunes.apple.com/us/podcast/the-history-of-rome/id261654474"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8.xml"/><Relationship Id="rId1" Type="http://schemas.openxmlformats.org/officeDocument/2006/relationships/tags" Target="../tags/tag19.xml"/><Relationship Id="rId5" Type="http://schemas.openxmlformats.org/officeDocument/2006/relationships/image" Target="../media/image27.jpeg"/><Relationship Id="rId4" Type="http://schemas.openxmlformats.org/officeDocument/2006/relationships/hyperlink" Target="https://www.guggenheim.org/"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tags" Target="../tags/tag20.xml"/><Relationship Id="rId5" Type="http://schemas.openxmlformats.org/officeDocument/2006/relationships/image" Target="../media/image28.jpeg"/><Relationship Id="rId4" Type="http://schemas.openxmlformats.org/officeDocument/2006/relationships/hyperlink" Target="http://www.digitalhistory.uh.edu/index.cfm"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open4us.org/about/" TargetMode="External"/><Relationship Id="rId13" Type="http://schemas.openxmlformats.org/officeDocument/2006/relationships/hyperlink" Target="https://www.hewlett.org/" TargetMode="External"/><Relationship Id="rId3" Type="http://schemas.openxmlformats.org/officeDocument/2006/relationships/notesSlide" Target="../notesSlides/notesSlide2.xml"/><Relationship Id="rId7" Type="http://schemas.openxmlformats.org/officeDocument/2006/relationships/image" Target="../media/image4.jpeg"/><Relationship Id="rId12" Type="http://schemas.openxmlformats.org/officeDocument/2006/relationships/image" Target="../media/image7.jpeg"/><Relationship Id="rId2" Type="http://schemas.openxmlformats.org/officeDocument/2006/relationships/slideLayout" Target="../slideLayouts/slideLayout13.xml"/><Relationship Id="rId1" Type="http://schemas.openxmlformats.org/officeDocument/2006/relationships/tags" Target="../tags/tag3.xml"/><Relationship Id="rId6" Type="http://schemas.openxmlformats.org/officeDocument/2006/relationships/hyperlink" Target="https://www.oercommons.org/" TargetMode="External"/><Relationship Id="rId11" Type="http://schemas.openxmlformats.org/officeDocument/2006/relationships/image" Target="../media/image6.jpeg"/><Relationship Id="rId5" Type="http://schemas.openxmlformats.org/officeDocument/2006/relationships/image" Target="../media/image3.jpeg"/><Relationship Id="rId10" Type="http://schemas.openxmlformats.org/officeDocument/2006/relationships/hyperlink" Target="https://creativecommonsusa.org/" TargetMode="External"/><Relationship Id="rId4" Type="http://schemas.openxmlformats.org/officeDocument/2006/relationships/hyperlink" Target="http://creativecommons.org/education" TargetMode="External"/><Relationship Id="rId9"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tags" Target="../tags/tag21.xml"/><Relationship Id="rId5" Type="http://schemas.openxmlformats.org/officeDocument/2006/relationships/image" Target="../media/image29.png"/><Relationship Id="rId4" Type="http://schemas.openxmlformats.org/officeDocument/2006/relationships/hyperlink" Target="http://www.ted.com/talks"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tags" Target="../tags/tag22.xml"/><Relationship Id="rId5" Type="http://schemas.openxmlformats.org/officeDocument/2006/relationships/image" Target="../media/image30.jpeg"/><Relationship Id="rId4" Type="http://schemas.openxmlformats.org/officeDocument/2006/relationships/hyperlink" Target="http://ed.ted.com/"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3.xml"/><Relationship Id="rId1" Type="http://schemas.openxmlformats.org/officeDocument/2006/relationships/tags" Target="../tags/tag23.xml"/><Relationship Id="rId6" Type="http://schemas.openxmlformats.org/officeDocument/2006/relationships/image" Target="../media/image31.jpeg"/><Relationship Id="rId5" Type="http://schemas.openxmlformats.org/officeDocument/2006/relationships/hyperlink" Target="http://www.youtube.com/results?search_type=&amp;search_query=In+Plain+English&amp;aq=f" TargetMode="External"/><Relationship Id="rId4" Type="http://schemas.openxmlformats.org/officeDocument/2006/relationships/hyperlink" Target="http://www.youtube.com/education"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earch.creativecommons.org/" TargetMode="External"/><Relationship Id="rId3" Type="http://schemas.openxmlformats.org/officeDocument/2006/relationships/notesSlide" Target="../notesSlides/notesSlide23.xml"/><Relationship Id="rId7" Type="http://schemas.openxmlformats.org/officeDocument/2006/relationships/hyperlink" Target="http://itunes.stanford.edu/" TargetMode="External"/><Relationship Id="rId2" Type="http://schemas.openxmlformats.org/officeDocument/2006/relationships/slideLayout" Target="../slideLayouts/slideLayout13.xml"/><Relationship Id="rId1" Type="http://schemas.openxmlformats.org/officeDocument/2006/relationships/tags" Target="../tags/tag24.xml"/><Relationship Id="rId6" Type="http://schemas.openxmlformats.org/officeDocument/2006/relationships/hyperlink" Target="http://books.google.com/googlebooks/about.html" TargetMode="External"/><Relationship Id="rId11" Type="http://schemas.openxmlformats.org/officeDocument/2006/relationships/image" Target="../media/image32.jpeg"/><Relationship Id="rId5" Type="http://schemas.openxmlformats.org/officeDocument/2006/relationships/hyperlink" Target="http://www.archive.org/details/audio" TargetMode="External"/><Relationship Id="rId10" Type="http://schemas.openxmlformats.org/officeDocument/2006/relationships/hyperlink" Target="http://ocw.mit.edu/courses/special-programs/sp-401-introduction-to-womens-and-gender-studies-fall-2010/index.htm" TargetMode="External"/><Relationship Id="rId4" Type="http://schemas.openxmlformats.org/officeDocument/2006/relationships/hyperlink" Target="http://ocw.mit.edu/OcwWeb/web/home/home/index.htm" TargetMode="External"/><Relationship Id="rId9" Type="http://schemas.openxmlformats.org/officeDocument/2006/relationships/hyperlink" Target="http://www.slideshare.net/mehettable/cool-tech-tools-for-ece"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34.png"/><Relationship Id="rId2" Type="http://schemas.openxmlformats.org/officeDocument/2006/relationships/slideLayout" Target="../slideLayouts/slideLayout13.xml"/><Relationship Id="rId1" Type="http://schemas.openxmlformats.org/officeDocument/2006/relationships/tags" Target="../tags/tag25.xml"/><Relationship Id="rId6" Type="http://schemas.openxmlformats.org/officeDocument/2006/relationships/image" Target="../media/image33.png"/><Relationship Id="rId5" Type="http://schemas.openxmlformats.org/officeDocument/2006/relationships/hyperlink" Target="https://phet.colorado.edu/en/simulations/category/new" TargetMode="External"/><Relationship Id="rId4" Type="http://schemas.openxmlformats.org/officeDocument/2006/relationships/hyperlink" Target="http://forensics.rice.edu/"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tags" Target="../tags/tag26.xml"/><Relationship Id="rId6" Type="http://schemas.openxmlformats.org/officeDocument/2006/relationships/image" Target="../media/image35.jpeg"/><Relationship Id="rId5" Type="http://schemas.openxmlformats.org/officeDocument/2006/relationships/hyperlink" Target="http://www4.uwm.edu/cie/learning_objects.cfm?gid=55" TargetMode="External"/><Relationship Id="rId4" Type="http://schemas.openxmlformats.org/officeDocument/2006/relationships/hyperlink" Target="http://wikieducator.org/Exemplary_Collection_of_Open_eLearning_Content_Repositories"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3.xml"/><Relationship Id="rId1" Type="http://schemas.openxmlformats.org/officeDocument/2006/relationships/tags" Target="../tags/tag27.xml"/><Relationship Id="rId5" Type="http://schemas.openxmlformats.org/officeDocument/2006/relationships/image" Target="../media/image11.png"/><Relationship Id="rId4" Type="http://schemas.openxmlformats.org/officeDocument/2006/relationships/hyperlink" Target="https://topr.online.ucf.edu/"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hyperlink" Target="https://www.edx.org/blog/optimal-video-length-student-engagement" TargetMode="External"/><Relationship Id="rId2" Type="http://schemas.openxmlformats.org/officeDocument/2006/relationships/slideLayout" Target="../slideLayouts/slideLayout13.xml"/><Relationship Id="rId1" Type="http://schemas.openxmlformats.org/officeDocument/2006/relationships/tags" Target="../tags/tag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2.jpeg"/><Relationship Id="rId2" Type="http://schemas.openxmlformats.org/officeDocument/2006/relationships/slideLayout" Target="../slideLayouts/slideLayout13.xml"/><Relationship Id="rId1" Type="http://schemas.openxmlformats.org/officeDocument/2006/relationships/tags" Target="../tags/tag5.xml"/><Relationship Id="rId6" Type="http://schemas.openxmlformats.org/officeDocument/2006/relationships/image" Target="../media/image11.png"/><Relationship Id="rId5" Type="http://schemas.openxmlformats.org/officeDocument/2006/relationships/hyperlink" Target="http://www.merlot.org/" TargetMode="External"/><Relationship Id="rId4" Type="http://schemas.openxmlformats.org/officeDocument/2006/relationships/hyperlink" Target="https://topr.online.ucf.edu/"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video" Target="https://www.youtube.com/embed/jhA0gnTO4-w" TargetMode="External"/><Relationship Id="rId1" Type="http://schemas.openxmlformats.org/officeDocument/2006/relationships/tags" Target="../tags/tag6.xml"/><Relationship Id="rId5" Type="http://schemas.openxmlformats.org/officeDocument/2006/relationships/image" Target="../media/image13.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7.xml"/><Relationship Id="rId6" Type="http://schemas.openxmlformats.org/officeDocument/2006/relationships/hyperlink" Target="http://library.artstor.org/" TargetMode="External"/><Relationship Id="rId5" Type="http://schemas.openxmlformats.org/officeDocument/2006/relationships/image" Target="../media/image14.jpeg"/><Relationship Id="rId4" Type="http://schemas.openxmlformats.org/officeDocument/2006/relationships/hyperlink" Target="http://www.artstor.org/index.shtml"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www.khanacademy.org/cs/booleans/839898911" TargetMode="External"/><Relationship Id="rId3" Type="http://schemas.openxmlformats.org/officeDocument/2006/relationships/notesSlide" Target="../notesSlides/notesSlide7.xml"/><Relationship Id="rId7" Type="http://schemas.openxmlformats.org/officeDocument/2006/relationships/hyperlink" Target="https://www.khanacademy.org/humanities/music/music-instruments-orchestra/woodwinds-music" TargetMode="External"/><Relationship Id="rId2" Type="http://schemas.openxmlformats.org/officeDocument/2006/relationships/slideLayout" Target="../slideLayouts/slideLayout13.xml"/><Relationship Id="rId1" Type="http://schemas.openxmlformats.org/officeDocument/2006/relationships/tags" Target="../tags/tag8.xml"/><Relationship Id="rId6" Type="http://schemas.openxmlformats.org/officeDocument/2006/relationships/hyperlink" Target="https://www.khanacademy.org/economics-finance-domain/core-finance/accounting-and-financial-stateme/cash-accrual-accounting/v/comparing-accrual-and-cash-accounting" TargetMode="External"/><Relationship Id="rId11" Type="http://schemas.openxmlformats.org/officeDocument/2006/relationships/image" Target="../media/image15.png"/><Relationship Id="rId5" Type="http://schemas.openxmlformats.org/officeDocument/2006/relationships/hyperlink" Target="https://www.khanacademy.org/humanities/art-history-basics/beginners-art-history/a/cave-painting-contemporary-art-and-everything-in-between" TargetMode="External"/><Relationship Id="rId10" Type="http://schemas.openxmlformats.org/officeDocument/2006/relationships/hyperlink" Target="ahttp://www.khanacademy.org/" TargetMode="External"/><Relationship Id="rId4" Type="http://schemas.openxmlformats.org/officeDocument/2006/relationships/hyperlink" Target="https://www.khanacademy.org/science/biology/cell-division/v/diffusion-and-osmosis" TargetMode="External"/><Relationship Id="rId9" Type="http://schemas.openxmlformats.org/officeDocument/2006/relationships/hyperlink" Target="https://www.khanacademy.org/science/physics/electricity-magnetism/new-topic-2015-04-15T21:11:22.485Z/v/magnetism-11-electric-motors" TargetMode="External"/></Relationships>
</file>

<file path=ppt/slides/_rels/slide8.xml.rels><?xml version="1.0" encoding="UTF-8" standalone="yes"?>
<Relationships xmlns="http://schemas.openxmlformats.org/package/2006/relationships"><Relationship Id="rId3" Type="http://schemas.openxmlformats.org/officeDocument/2006/relationships/video" Target="https://www.youtube.com/embed/vh4tRwjfTsA" TargetMode="External"/><Relationship Id="rId2" Type="http://schemas.openxmlformats.org/officeDocument/2006/relationships/video" Target="https://www.youtube.com/embed/dlSPW8MdATQ" TargetMode="External"/><Relationship Id="rId1" Type="http://schemas.openxmlformats.org/officeDocument/2006/relationships/tags" Target="../tags/tag9.xml"/><Relationship Id="rId6" Type="http://schemas.openxmlformats.org/officeDocument/2006/relationships/image" Target="../media/image16.png"/><Relationship Id="rId5" Type="http://schemas.openxmlformats.org/officeDocument/2006/relationships/notesSlide" Target="../notesSlides/notesSlide8.xml"/><Relationship Id="rId4"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10.xml"/><Relationship Id="rId5" Type="http://schemas.openxmlformats.org/officeDocument/2006/relationships/image" Target="../media/image17.png"/><Relationship Id="rId4" Type="http://schemas.openxmlformats.org/officeDocument/2006/relationships/hyperlink" Target="http://www.bl.uk/onlinegallery/index.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ackground"/>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0" y="-29308"/>
            <a:ext cx="9144000" cy="688867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descr="block"/>
          <p:cNvGrpSpPr/>
          <p:nvPr/>
        </p:nvGrpSpPr>
        <p:grpSpPr>
          <a:xfrm>
            <a:off x="2496849" y="-13969"/>
            <a:ext cx="4137763" cy="6873340"/>
            <a:chOff x="2796437" y="1371"/>
            <a:chExt cx="4137763" cy="6873340"/>
          </a:xfrm>
        </p:grpSpPr>
        <p:sp>
          <p:nvSpPr>
            <p:cNvPr id="4" name="Rectangle 3"/>
            <p:cNvSpPr/>
            <p:nvPr/>
          </p:nvSpPr>
          <p:spPr>
            <a:xfrm>
              <a:off x="2808975" y="1371"/>
              <a:ext cx="4125225" cy="6873340"/>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449034" y="6435976"/>
              <a:ext cx="820033" cy="338554"/>
            </a:xfrm>
            <a:prstGeom prst="rect">
              <a:avLst/>
            </a:prstGeom>
            <a:noFill/>
          </p:spPr>
          <p:txBody>
            <a:bodyPr wrap="none" rtlCol="0">
              <a:spAutoFit/>
            </a:bodyPr>
            <a:lstStyle/>
            <a:p>
              <a:r>
                <a:rPr lang="en-US" sz="1600" dirty="0" smtClean="0">
                  <a:solidFill>
                    <a:schemeClr val="bg1"/>
                  </a:solidFill>
                  <a:latin typeface="Gotham" panose="02000504050000020004" pitchFamily="2" charset="0"/>
                </a:rPr>
                <a:t>©2017</a:t>
              </a:r>
              <a:endParaRPr lang="en-US" sz="1600" dirty="0">
                <a:solidFill>
                  <a:schemeClr val="bg1"/>
                </a:solidFill>
                <a:latin typeface="Gotham" panose="02000504050000020004" pitchFamily="2" charset="0"/>
              </a:endParaRPr>
            </a:p>
          </p:txBody>
        </p:sp>
        <p:pic>
          <p:nvPicPr>
            <p:cNvPr id="7" name="Picture 6" descr="background"/>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019930" y="5864477"/>
              <a:ext cx="3703313" cy="571499"/>
            </a:xfrm>
            <a:prstGeom prst="rect">
              <a:avLst/>
            </a:prstGeom>
            <a:noFill/>
            <a:ln>
              <a:noFill/>
            </a:ln>
          </p:spPr>
        </p:pic>
        <p:sp>
          <p:nvSpPr>
            <p:cNvPr id="8" name="Rectangle 7"/>
            <p:cNvSpPr/>
            <p:nvPr/>
          </p:nvSpPr>
          <p:spPr>
            <a:xfrm>
              <a:off x="2796437" y="1298994"/>
              <a:ext cx="4125225" cy="4278094"/>
            </a:xfrm>
            <a:prstGeom prst="rect">
              <a:avLst/>
            </a:prstGeom>
          </p:spPr>
          <p:txBody>
            <a:bodyPr wrap="square">
              <a:spAutoFit/>
            </a:bodyPr>
            <a:lstStyle/>
            <a:p>
              <a:pPr algn="ctr"/>
              <a:r>
                <a:rPr lang="en-US" sz="2800" b="1" dirty="0" smtClean="0">
                  <a:solidFill>
                    <a:schemeClr val="bg1"/>
                  </a:solidFill>
                  <a:latin typeface="Gotham Bold" panose="02000803030000020004" pitchFamily="2" charset="0"/>
                </a:rPr>
                <a:t>FINDING</a:t>
              </a:r>
            </a:p>
            <a:p>
              <a:pPr algn="ctr"/>
              <a:endParaRPr lang="en-US" sz="2800" b="1" dirty="0">
                <a:solidFill>
                  <a:schemeClr val="bg1"/>
                </a:solidFill>
                <a:latin typeface="Gotham Bold" panose="02000803030000020004" pitchFamily="2" charset="0"/>
              </a:endParaRPr>
            </a:p>
            <a:p>
              <a:pPr algn="ctr"/>
              <a:endParaRPr lang="en-US" sz="2800" b="1" dirty="0" smtClean="0">
                <a:solidFill>
                  <a:schemeClr val="bg1"/>
                </a:solidFill>
                <a:latin typeface="Gotham Bold" panose="02000803030000020004" pitchFamily="2" charset="0"/>
              </a:endParaRPr>
            </a:p>
            <a:p>
              <a:pPr algn="ctr"/>
              <a:endParaRPr lang="en-US" sz="2800" b="1" dirty="0">
                <a:solidFill>
                  <a:schemeClr val="bg1"/>
                </a:solidFill>
                <a:latin typeface="Gotham Bold" panose="02000803030000020004" pitchFamily="2" charset="0"/>
              </a:endParaRPr>
            </a:p>
            <a:p>
              <a:pPr algn="ctr"/>
              <a:endParaRPr lang="en-US" sz="2800" b="1" dirty="0" smtClean="0">
                <a:solidFill>
                  <a:schemeClr val="bg1"/>
                </a:solidFill>
                <a:latin typeface="Gotham Bold" panose="02000803030000020004" pitchFamily="2" charset="0"/>
              </a:endParaRPr>
            </a:p>
            <a:p>
              <a:pPr algn="ctr"/>
              <a:r>
                <a:rPr lang="en-US" sz="2800" b="1" dirty="0" smtClean="0">
                  <a:solidFill>
                    <a:schemeClr val="bg1"/>
                  </a:solidFill>
                  <a:latin typeface="Gotham Bold" panose="02000803030000020004" pitchFamily="2" charset="0"/>
                </a:rPr>
                <a:t>MATERIALS AND ACTIVITIES FOR ONLINE INSTRUCTION</a:t>
              </a:r>
              <a:r>
                <a:rPr lang="en-US" sz="3600" b="1" dirty="0">
                  <a:solidFill>
                    <a:schemeClr val="bg1"/>
                  </a:solidFill>
                  <a:latin typeface="Gotham Bold" panose="02000803030000020004" pitchFamily="2" charset="0"/>
                </a:rPr>
                <a:t/>
              </a:r>
              <a:br>
                <a:rPr lang="en-US" sz="3600" b="1" dirty="0">
                  <a:solidFill>
                    <a:schemeClr val="bg1"/>
                  </a:solidFill>
                  <a:latin typeface="Gotham Bold" panose="02000803030000020004" pitchFamily="2" charset="0"/>
                </a:rPr>
              </a:br>
              <a:r>
                <a:rPr lang="en-US" sz="2000" b="1" dirty="0">
                  <a:solidFill>
                    <a:schemeClr val="bg1"/>
                  </a:solidFill>
                  <a:latin typeface="Gotham Bold" panose="02000803030000020004" pitchFamily="2" charset="0"/>
                </a:rPr>
                <a:t>WEEK </a:t>
              </a:r>
              <a:r>
                <a:rPr lang="en-US" sz="2000" b="1" dirty="0" smtClean="0">
                  <a:solidFill>
                    <a:schemeClr val="bg1"/>
                  </a:solidFill>
                  <a:latin typeface="Gotham Bold" panose="02000803030000020004" pitchFamily="2" charset="0"/>
                </a:rPr>
                <a:t>2</a:t>
              </a:r>
              <a:endParaRPr lang="en-US" sz="2400" dirty="0"/>
            </a:p>
          </p:txBody>
        </p:sp>
      </p:grpSp>
      <p:sp>
        <p:nvSpPr>
          <p:cNvPr id="5" name="Title 1"/>
          <p:cNvSpPr txBox="1">
            <a:spLocks/>
          </p:cNvSpPr>
          <p:nvPr/>
        </p:nvSpPr>
        <p:spPr>
          <a:xfrm>
            <a:off x="0" y="1676400"/>
            <a:ext cx="9144000" cy="33528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12500"/>
              </a:lnSpc>
            </a:pPr>
            <a:r>
              <a:rPr lang="en-US" sz="13800" dirty="0" smtClean="0">
                <a:solidFill>
                  <a:schemeClr val="bg1"/>
                </a:solidFill>
                <a:effectLst>
                  <a:outerShdw blurRad="50800" dist="38100" algn="l" rotWithShape="0">
                    <a:prstClr val="black">
                      <a:alpha val="40000"/>
                    </a:prstClr>
                  </a:outerShdw>
                </a:effectLst>
                <a:latin typeface="Arbor Brush" pitchFamily="50" charset="0"/>
              </a:rPr>
              <a:t>Rich &amp; Engaging</a:t>
            </a:r>
            <a:endParaRPr lang="en-US" sz="2000" b="1" dirty="0">
              <a:solidFill>
                <a:schemeClr val="bg1"/>
              </a:solidFill>
              <a:effectLst>
                <a:outerShdw blurRad="50800" dist="38100" algn="l" rotWithShape="0">
                  <a:prstClr val="black">
                    <a:alpha val="40000"/>
                  </a:prstClr>
                </a:outerShdw>
              </a:effectLst>
              <a:latin typeface="Gotham Bold" panose="02000803030000020004" pitchFamily="2" charset="0"/>
            </a:endParaRPr>
          </a:p>
        </p:txBody>
      </p:sp>
    </p:spTree>
    <p:custDataLst>
      <p:tags r:id="rId1"/>
    </p:custDataLst>
    <p:extLst>
      <p:ext uri="{BB962C8B-B14F-4D97-AF65-F5344CB8AC3E}">
        <p14:creationId xmlns:p14="http://schemas.microsoft.com/office/powerpoint/2010/main" val="351042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a:xfrm>
            <a:off x="-18143" y="0"/>
            <a:ext cx="9144000" cy="1143000"/>
          </a:xfrm>
        </p:spPr>
        <p:txBody>
          <a:bodyPr/>
          <a:lstStyle/>
          <a:p>
            <a:pPr eaLnBrk="1" hangingPunct="1">
              <a:defRPr/>
            </a:pPr>
            <a:r>
              <a:rPr lang="en-US" sz="3200" dirty="0" smtClean="0">
                <a:latin typeface="Gotham Bold" panose="02000803030000020004" pitchFamily="2" charset="0"/>
                <a:ea typeface="ＭＳ Ｐゴシック" pitchFamily="34" charset="-128"/>
              </a:rPr>
              <a:t>COURSE CONTENT:  </a:t>
            </a:r>
            <a:br>
              <a:rPr lang="en-US" sz="3200" dirty="0" smtClean="0">
                <a:latin typeface="Gotham Bold" panose="02000803030000020004" pitchFamily="2" charset="0"/>
                <a:ea typeface="ＭＳ Ｐゴシック" pitchFamily="34" charset="-128"/>
              </a:rPr>
            </a:br>
            <a:r>
              <a:rPr lang="en-US" sz="3200" dirty="0" smtClean="0">
                <a:latin typeface="Gotham Bold" panose="02000803030000020004" pitchFamily="2" charset="0"/>
                <a:ea typeface="ＭＳ Ｐゴシック" pitchFamily="34" charset="-128"/>
              </a:rPr>
              <a:t>PRIMARY SOURCE VIDEOS</a:t>
            </a:r>
          </a:p>
        </p:txBody>
      </p:sp>
      <p:pic>
        <p:nvPicPr>
          <p:cNvPr id="5" name="PTglCBLomXA" descr="primary source video - Robert Frost Mending Wall"/>
          <p:cNvPicPr>
            <a:picLocks noRot="1" noChangeAspect="1"/>
          </p:cNvPicPr>
          <p:nvPr>
            <a:videoFile r:link="rId2"/>
          </p:nvPr>
        </p:nvPicPr>
        <p:blipFill>
          <a:blip r:embed="rId5"/>
          <a:stretch>
            <a:fillRect/>
          </a:stretch>
        </p:blipFill>
        <p:spPr>
          <a:xfrm>
            <a:off x="710237" y="1243012"/>
            <a:ext cx="7772400" cy="4371976"/>
          </a:xfrm>
          <a:prstGeom prst="rect">
            <a:avLst/>
          </a:prstGeom>
        </p:spPr>
      </p:pic>
      <p:sp>
        <p:nvSpPr>
          <p:cNvPr id="13315" name="Text Box 6"/>
          <p:cNvSpPr txBox="1">
            <a:spLocks noChangeArrowheads="1"/>
          </p:cNvSpPr>
          <p:nvPr/>
        </p:nvSpPr>
        <p:spPr bwMode="auto">
          <a:xfrm>
            <a:off x="1676401" y="5617335"/>
            <a:ext cx="584007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b="1">
                <a:solidFill>
                  <a:srgbClr val="78382E"/>
                </a:solidFill>
                <a:latin typeface="Arial" pitchFamily="34" charset="0"/>
                <a:ea typeface="ＭＳ Ｐゴシック" pitchFamily="34" charset="-128"/>
              </a:defRPr>
            </a:lvl1pPr>
            <a:lvl2pPr marL="742950" indent="-285750" eaLnBrk="0" hangingPunct="0">
              <a:defRPr sz="2200" b="1">
                <a:solidFill>
                  <a:srgbClr val="78382E"/>
                </a:solidFill>
                <a:latin typeface="Arial" pitchFamily="34" charset="0"/>
                <a:ea typeface="ＭＳ Ｐゴシック" pitchFamily="34" charset="-128"/>
              </a:defRPr>
            </a:lvl2pPr>
            <a:lvl3pPr marL="1143000" indent="-228600" eaLnBrk="0" hangingPunct="0">
              <a:defRPr sz="2200" b="1">
                <a:solidFill>
                  <a:srgbClr val="78382E"/>
                </a:solidFill>
                <a:latin typeface="Arial" pitchFamily="34" charset="0"/>
                <a:ea typeface="ＭＳ Ｐゴシック" pitchFamily="34" charset="-128"/>
              </a:defRPr>
            </a:lvl3pPr>
            <a:lvl4pPr marL="1600200" indent="-228600" eaLnBrk="0" hangingPunct="0">
              <a:defRPr sz="2200" b="1">
                <a:solidFill>
                  <a:srgbClr val="78382E"/>
                </a:solidFill>
                <a:latin typeface="Arial" pitchFamily="34" charset="0"/>
                <a:ea typeface="ＭＳ Ｐゴシック" pitchFamily="34" charset="-128"/>
              </a:defRPr>
            </a:lvl4pPr>
            <a:lvl5pPr marL="2057400" indent="-228600" eaLnBrk="0" hangingPunct="0">
              <a:defRPr sz="2200" b="1">
                <a:solidFill>
                  <a:srgbClr val="78382E"/>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200" b="1">
                <a:solidFill>
                  <a:srgbClr val="78382E"/>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200" b="1">
                <a:solidFill>
                  <a:srgbClr val="78382E"/>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200" b="1">
                <a:solidFill>
                  <a:srgbClr val="78382E"/>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200" b="1">
                <a:solidFill>
                  <a:srgbClr val="78382E"/>
                </a:solidFill>
                <a:latin typeface="Arial" pitchFamily="34" charset="0"/>
                <a:ea typeface="ＭＳ Ｐゴシック" pitchFamily="34" charset="-128"/>
              </a:defRPr>
            </a:lvl9pPr>
          </a:lstStyle>
          <a:p>
            <a:pPr algn="ctr" eaLnBrk="1" hangingPunct="1"/>
            <a:endParaRPr lang="en-US" dirty="0">
              <a:solidFill>
                <a:prstClr val="black"/>
              </a:solidFill>
              <a:latin typeface="Gotham" panose="02000504050000020004" pitchFamily="2" charset="0"/>
            </a:endParaRPr>
          </a:p>
          <a:p>
            <a:pPr algn="ctr" eaLnBrk="1" hangingPunct="1"/>
            <a:r>
              <a:rPr lang="en-US" dirty="0" smtClean="0">
                <a:solidFill>
                  <a:prstClr val="black"/>
                </a:solidFill>
                <a:latin typeface="Gotham" panose="02000504050000020004" pitchFamily="2" charset="0"/>
                <a:hlinkClick r:id="rId6"/>
              </a:rPr>
              <a:t>Robert Frost Reading Mending Wall</a:t>
            </a:r>
            <a:endParaRPr lang="en-US" dirty="0">
              <a:solidFill>
                <a:prstClr val="black"/>
              </a:solidFill>
              <a:latin typeface="Gotham" panose="02000504050000020004" pitchFamily="2" charset="0"/>
            </a:endParaRPr>
          </a:p>
          <a:p>
            <a:pPr algn="ctr" eaLnBrk="1" hangingPunct="1"/>
            <a:endParaRPr lang="en-US" dirty="0">
              <a:solidFill>
                <a:prstClr val="black"/>
              </a:solidFill>
              <a:latin typeface="Gotham" panose="02000504050000020004" pitchFamily="2" charset="0"/>
            </a:endParaRPr>
          </a:p>
        </p:txBody>
      </p:sp>
    </p:spTree>
    <p:custDataLst>
      <p:tags r:id="rId1"/>
    </p:custDataLst>
    <p:extLst>
      <p:ext uri="{BB962C8B-B14F-4D97-AF65-F5344CB8AC3E}">
        <p14:creationId xmlns:p14="http://schemas.microsoft.com/office/powerpoint/2010/main" val="2053764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a:xfrm>
            <a:off x="0" y="29029"/>
            <a:ext cx="9144000" cy="1143000"/>
          </a:xfrm>
        </p:spPr>
        <p:txBody>
          <a:bodyPr/>
          <a:lstStyle/>
          <a:p>
            <a:pPr eaLnBrk="1" hangingPunct="1">
              <a:defRPr/>
            </a:pPr>
            <a:r>
              <a:rPr lang="en-US" sz="3200" dirty="0" smtClean="0">
                <a:latin typeface="Gotham Bold" panose="02000803030000020004" pitchFamily="2" charset="0"/>
                <a:ea typeface="ＭＳ Ｐゴシック" pitchFamily="34" charset="-128"/>
              </a:rPr>
              <a:t>COURSE CONTENT:  </a:t>
            </a:r>
            <a:br>
              <a:rPr lang="en-US" sz="3200" dirty="0" smtClean="0">
                <a:latin typeface="Gotham Bold" panose="02000803030000020004" pitchFamily="2" charset="0"/>
                <a:ea typeface="ＭＳ Ｐゴシック" pitchFamily="34" charset="-128"/>
              </a:rPr>
            </a:br>
            <a:r>
              <a:rPr lang="en-US" sz="3200" dirty="0" smtClean="0">
                <a:latin typeface="Gotham Bold" panose="02000803030000020004" pitchFamily="2" charset="0"/>
                <a:ea typeface="ＭＳ Ｐゴシック" pitchFamily="34" charset="-128"/>
              </a:rPr>
              <a:t>GOVERNMENT RESOURCES</a:t>
            </a:r>
          </a:p>
        </p:txBody>
      </p:sp>
      <p:sp>
        <p:nvSpPr>
          <p:cNvPr id="28675" name="Rectangle 3"/>
          <p:cNvSpPr>
            <a:spLocks noGrp="1" noChangeAspect="1" noChangeArrowheads="1"/>
          </p:cNvSpPr>
          <p:nvPr>
            <p:ph idx="1"/>
          </p:nvPr>
        </p:nvSpPr>
        <p:spPr>
          <a:xfrm>
            <a:off x="228600" y="1229179"/>
            <a:ext cx="3468688" cy="4525963"/>
          </a:xfrm>
        </p:spPr>
        <p:txBody>
          <a:bodyPr/>
          <a:lstStyle/>
          <a:p>
            <a:pPr eaLnBrk="1" hangingPunct="1">
              <a:defRPr/>
            </a:pPr>
            <a:r>
              <a:rPr lang="en-US" sz="2400" dirty="0" smtClean="0">
                <a:latin typeface="Gotham" panose="02000504050000020004" pitchFamily="2" charset="0"/>
                <a:hlinkClick r:id="rId4"/>
              </a:rPr>
              <a:t>Library of Congress </a:t>
            </a:r>
            <a:endParaRPr lang="en-US" sz="2400" dirty="0" smtClean="0">
              <a:latin typeface="Gotham" panose="02000504050000020004" pitchFamily="2" charset="0"/>
            </a:endParaRPr>
          </a:p>
          <a:p>
            <a:pPr eaLnBrk="1" hangingPunct="1">
              <a:defRPr/>
            </a:pPr>
            <a:r>
              <a:rPr lang="en-US" sz="2400" dirty="0" smtClean="0">
                <a:latin typeface="Gotham" panose="02000504050000020004" pitchFamily="2" charset="0"/>
                <a:hlinkClick r:id="rId5"/>
              </a:rPr>
              <a:t>National Archives</a:t>
            </a:r>
            <a:r>
              <a:rPr lang="en-US" sz="2400" dirty="0" smtClean="0">
                <a:latin typeface="Gotham" panose="02000504050000020004" pitchFamily="2" charset="0"/>
              </a:rPr>
              <a:t> </a:t>
            </a:r>
          </a:p>
          <a:p>
            <a:pPr eaLnBrk="1" hangingPunct="1">
              <a:defRPr/>
            </a:pPr>
            <a:r>
              <a:rPr lang="en-US" sz="2400" dirty="0" smtClean="0">
                <a:latin typeface="Gotham" panose="02000504050000020004" pitchFamily="2" charset="0"/>
                <a:hlinkClick r:id="rId6"/>
              </a:rPr>
              <a:t>Smithsonian</a:t>
            </a:r>
            <a:endParaRPr lang="en-US" sz="2400" dirty="0" smtClean="0">
              <a:latin typeface="Gotham" panose="02000504050000020004" pitchFamily="2" charset="0"/>
            </a:endParaRPr>
          </a:p>
          <a:p>
            <a:pPr eaLnBrk="1" hangingPunct="1">
              <a:defRPr/>
            </a:pPr>
            <a:r>
              <a:rPr lang="en-US" sz="2400" dirty="0" smtClean="0">
                <a:latin typeface="Gotham" panose="02000504050000020004" pitchFamily="2" charset="0"/>
                <a:hlinkClick r:id="rId7"/>
              </a:rPr>
              <a:t>Digital Jukebox</a:t>
            </a:r>
            <a:endParaRPr lang="en-US" sz="2400" dirty="0" smtClean="0">
              <a:latin typeface="Gotham" panose="02000504050000020004" pitchFamily="2" charset="0"/>
            </a:endParaRPr>
          </a:p>
          <a:p>
            <a:pPr eaLnBrk="1" hangingPunct="1">
              <a:defRPr/>
            </a:pPr>
            <a:endParaRPr lang="en-US" sz="2800" dirty="0" smtClean="0">
              <a:ea typeface="+mn-ea"/>
              <a:cs typeface="+mn-cs"/>
            </a:endParaRPr>
          </a:p>
          <a:p>
            <a:pPr eaLnBrk="1" hangingPunct="1">
              <a:defRPr/>
            </a:pPr>
            <a:endParaRPr lang="en-US" sz="2800" dirty="0" smtClean="0">
              <a:ea typeface="+mn-ea"/>
              <a:cs typeface="+mn-cs"/>
            </a:endParaRPr>
          </a:p>
          <a:p>
            <a:pPr eaLnBrk="1" hangingPunct="1">
              <a:buFontTx/>
              <a:buNone/>
              <a:defRPr/>
            </a:pPr>
            <a:endParaRPr lang="en-US" sz="2400" dirty="0" smtClean="0">
              <a:ea typeface="+mn-ea"/>
              <a:cs typeface="+mn-cs"/>
            </a:endParaRPr>
          </a:p>
        </p:txBody>
      </p:sp>
      <p:pic>
        <p:nvPicPr>
          <p:cNvPr id="22532" name="Picture 4" descr="Government Resources"/>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505200" y="1191079"/>
            <a:ext cx="5446712" cy="4375150"/>
          </a:xfrm>
          <a:prstGeom prst="rect">
            <a:avLst/>
          </a:prstGeom>
          <a:noFill/>
          <a:ln w="57150">
            <a:noFill/>
            <a:miter lim="800000"/>
            <a:headEnd/>
            <a:tailEnd/>
          </a:ln>
          <a:extLst>
            <a:ext uri="{909E8E84-426E-40DD-AFC4-6F175D3DCCD1}">
              <a14:hiddenFill xmlns:a14="http://schemas.microsoft.com/office/drawing/2010/main">
                <a:solidFill>
                  <a:srgbClr val="FFFFFF"/>
                </a:solidFill>
              </a14:hiddenFill>
            </a:ext>
          </a:extLst>
        </p:spPr>
      </p:pic>
      <p:pic>
        <p:nvPicPr>
          <p:cNvPr id="2" name="Picture 1" descr="Smithsonian Learning Lab">
            <a:hlinkClick r:id="rId9"/>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34244" y="3530260"/>
            <a:ext cx="2057400" cy="2743200"/>
          </a:xfrm>
          <a:prstGeom prst="rect">
            <a:avLst/>
          </a:prstGeom>
        </p:spPr>
      </p:pic>
      <p:sp>
        <p:nvSpPr>
          <p:cNvPr id="3" name="TextBox 2"/>
          <p:cNvSpPr txBox="1"/>
          <p:nvPr/>
        </p:nvSpPr>
        <p:spPr>
          <a:xfrm>
            <a:off x="630752" y="6317570"/>
            <a:ext cx="3482941" cy="461665"/>
          </a:xfrm>
          <a:prstGeom prst="rect">
            <a:avLst/>
          </a:prstGeom>
          <a:noFill/>
        </p:spPr>
        <p:txBody>
          <a:bodyPr wrap="none" rtlCol="0">
            <a:spAutoFit/>
          </a:bodyPr>
          <a:lstStyle/>
          <a:p>
            <a:r>
              <a:rPr lang="en-US" sz="2400" dirty="0">
                <a:hlinkClick r:id="rId9"/>
              </a:rPr>
              <a:t>https://learninglab.si.edu/</a:t>
            </a:r>
            <a:endParaRPr lang="en-US" sz="2400" dirty="0"/>
          </a:p>
        </p:txBody>
      </p:sp>
    </p:spTree>
    <p:custDataLst>
      <p:tags r:id="rId1"/>
    </p:custDataLst>
    <p:extLst>
      <p:ext uri="{BB962C8B-B14F-4D97-AF65-F5344CB8AC3E}">
        <p14:creationId xmlns:p14="http://schemas.microsoft.com/office/powerpoint/2010/main" val="28637574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5"/>
          <p:cNvSpPr>
            <a:spLocks noChangeArrowheads="1"/>
          </p:cNvSpPr>
          <p:nvPr/>
        </p:nvSpPr>
        <p:spPr bwMode="auto">
          <a:xfrm>
            <a:off x="0" y="304800"/>
            <a:ext cx="9144000" cy="4746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buFontTx/>
              <a:buNone/>
              <a:defRPr/>
            </a:pPr>
            <a:r>
              <a:rPr lang="en-US" sz="3200" dirty="0" smtClean="0">
                <a:solidFill>
                  <a:schemeClr val="tx1"/>
                </a:solidFill>
                <a:latin typeface="Gotham Bold" panose="02000803030000020004" pitchFamily="2" charset="0"/>
              </a:rPr>
              <a:t>COURSE CONTENT</a:t>
            </a:r>
            <a:r>
              <a:rPr lang="en-US" sz="3200" dirty="0" smtClean="0">
                <a:latin typeface="Gotham Bold" panose="02000803030000020004" pitchFamily="2" charset="0"/>
              </a:rPr>
              <a:t>:  VIDEOS</a:t>
            </a:r>
            <a:endParaRPr lang="en-US" sz="3200" dirty="0">
              <a:solidFill>
                <a:schemeClr val="tx1"/>
              </a:solidFill>
              <a:latin typeface="Gotham Bold" panose="02000803030000020004" pitchFamily="2" charset="0"/>
            </a:endParaRPr>
          </a:p>
        </p:txBody>
      </p:sp>
      <p:pic>
        <p:nvPicPr>
          <p:cNvPr id="2" name="Picture 1" descr="PBS">
            <a:hlinkClick r:id="rId4"/>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524000" y="1219200"/>
            <a:ext cx="5588001" cy="4452938"/>
          </a:xfrm>
          <a:prstGeom prst="rect">
            <a:avLst/>
          </a:prstGeom>
          <a:ln w="38100">
            <a:solidFill>
              <a:srgbClr val="C00000"/>
            </a:solidFill>
          </a:ln>
          <a:effectLst>
            <a:outerShdw blurRad="292100" dist="139700" dir="2700000" algn="tl" rotWithShape="0">
              <a:srgbClr val="333333">
                <a:alpha val="65000"/>
              </a:srgbClr>
            </a:outerShdw>
          </a:effectLst>
        </p:spPr>
      </p:pic>
      <p:sp>
        <p:nvSpPr>
          <p:cNvPr id="6" name="Text Box 6"/>
          <p:cNvSpPr txBox="1">
            <a:spLocks noChangeArrowheads="1"/>
          </p:cNvSpPr>
          <p:nvPr/>
        </p:nvSpPr>
        <p:spPr bwMode="auto">
          <a:xfrm>
            <a:off x="1859402" y="5673804"/>
            <a:ext cx="500585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b="1">
                <a:solidFill>
                  <a:srgbClr val="78382E"/>
                </a:solidFill>
                <a:latin typeface="Arial" pitchFamily="34" charset="0"/>
                <a:ea typeface="ＭＳ Ｐゴシック" pitchFamily="34" charset="-128"/>
              </a:defRPr>
            </a:lvl1pPr>
            <a:lvl2pPr marL="742950" indent="-285750" eaLnBrk="0" hangingPunct="0">
              <a:defRPr sz="2200" b="1">
                <a:solidFill>
                  <a:srgbClr val="78382E"/>
                </a:solidFill>
                <a:latin typeface="Arial" pitchFamily="34" charset="0"/>
                <a:ea typeface="ＭＳ Ｐゴシック" pitchFamily="34" charset="-128"/>
              </a:defRPr>
            </a:lvl2pPr>
            <a:lvl3pPr marL="1143000" indent="-228600" eaLnBrk="0" hangingPunct="0">
              <a:defRPr sz="2200" b="1">
                <a:solidFill>
                  <a:srgbClr val="78382E"/>
                </a:solidFill>
                <a:latin typeface="Arial" pitchFamily="34" charset="0"/>
                <a:ea typeface="ＭＳ Ｐゴシック" pitchFamily="34" charset="-128"/>
              </a:defRPr>
            </a:lvl3pPr>
            <a:lvl4pPr marL="1600200" indent="-228600" eaLnBrk="0" hangingPunct="0">
              <a:defRPr sz="2200" b="1">
                <a:solidFill>
                  <a:srgbClr val="78382E"/>
                </a:solidFill>
                <a:latin typeface="Arial" pitchFamily="34" charset="0"/>
                <a:ea typeface="ＭＳ Ｐゴシック" pitchFamily="34" charset="-128"/>
              </a:defRPr>
            </a:lvl4pPr>
            <a:lvl5pPr marL="2057400" indent="-228600" eaLnBrk="0" hangingPunct="0">
              <a:defRPr sz="2200" b="1">
                <a:solidFill>
                  <a:srgbClr val="78382E"/>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200" b="1">
                <a:solidFill>
                  <a:srgbClr val="78382E"/>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200" b="1">
                <a:solidFill>
                  <a:srgbClr val="78382E"/>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200" b="1">
                <a:solidFill>
                  <a:srgbClr val="78382E"/>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200" b="1">
                <a:solidFill>
                  <a:srgbClr val="78382E"/>
                </a:solidFill>
                <a:latin typeface="Arial" pitchFamily="34" charset="0"/>
                <a:ea typeface="ＭＳ Ｐゴシック" pitchFamily="34" charset="-128"/>
              </a:defRPr>
            </a:lvl9pPr>
          </a:lstStyle>
          <a:p>
            <a:pPr eaLnBrk="1" hangingPunct="1"/>
            <a:endParaRPr lang="en-US" dirty="0">
              <a:solidFill>
                <a:prstClr val="black"/>
              </a:solidFill>
              <a:latin typeface="Gotham" panose="02000504050000020004" pitchFamily="2" charset="0"/>
            </a:endParaRPr>
          </a:p>
          <a:p>
            <a:pPr eaLnBrk="1" hangingPunct="1"/>
            <a:r>
              <a:rPr lang="en-US" dirty="0" smtClean="0">
                <a:solidFill>
                  <a:prstClr val="black"/>
                </a:solidFill>
                <a:latin typeface="Gotham" panose="02000504050000020004" pitchFamily="2" charset="0"/>
                <a:hlinkClick r:id="rId6"/>
              </a:rPr>
              <a:t>Public Broadcasting Service (PBS</a:t>
            </a:r>
            <a:r>
              <a:rPr lang="en-US" dirty="0" smtClean="0">
                <a:solidFill>
                  <a:prstClr val="black"/>
                </a:solidFill>
                <a:latin typeface="Gotham" panose="02000504050000020004" pitchFamily="2" charset="0"/>
                <a:hlinkClick r:id="rId4"/>
              </a:rPr>
              <a:t>)</a:t>
            </a:r>
            <a:endParaRPr lang="en-US" dirty="0">
              <a:solidFill>
                <a:prstClr val="black"/>
              </a:solidFill>
              <a:latin typeface="Gotham" panose="02000504050000020004" pitchFamily="2" charset="0"/>
            </a:endParaRPr>
          </a:p>
          <a:p>
            <a:pPr eaLnBrk="1" hangingPunct="1"/>
            <a:endParaRPr lang="en-US" dirty="0">
              <a:solidFill>
                <a:prstClr val="black"/>
              </a:solidFill>
              <a:latin typeface="Gotham" panose="02000504050000020004" pitchFamily="2" charset="0"/>
            </a:endParaRPr>
          </a:p>
        </p:txBody>
      </p:sp>
    </p:spTree>
    <p:custDataLst>
      <p:tags r:id="rId1"/>
    </p:custDataLst>
    <p:extLst>
      <p:ext uri="{BB962C8B-B14F-4D97-AF65-F5344CB8AC3E}">
        <p14:creationId xmlns:p14="http://schemas.microsoft.com/office/powerpoint/2010/main" val="34252200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30" name="Rectangle 6"/>
          <p:cNvSpPr>
            <a:spLocks noGrp="1" noChangeArrowheads="1"/>
          </p:cNvSpPr>
          <p:nvPr>
            <p:ph type="title"/>
          </p:nvPr>
        </p:nvSpPr>
        <p:spPr>
          <a:xfrm>
            <a:off x="457200" y="0"/>
            <a:ext cx="8229600" cy="1143000"/>
          </a:xfrm>
        </p:spPr>
        <p:txBody>
          <a:bodyPr/>
          <a:lstStyle/>
          <a:p>
            <a:pPr eaLnBrk="1" hangingPunct="1">
              <a:defRPr/>
            </a:pPr>
            <a:r>
              <a:rPr lang="en-US" sz="3200" dirty="0" smtClean="0">
                <a:latin typeface="Gotham Bold" panose="02000803030000020004" pitchFamily="2" charset="0"/>
                <a:ea typeface="ＭＳ Ｐゴシック" pitchFamily="34" charset="-128"/>
              </a:rPr>
              <a:t>COURSE CONTENT:  TEMPLATES</a:t>
            </a:r>
          </a:p>
        </p:txBody>
      </p:sp>
      <p:sp>
        <p:nvSpPr>
          <p:cNvPr id="31747" name="Rectangle 7"/>
          <p:cNvSpPr>
            <a:spLocks noGrp="1" noChangeAspect="1" noChangeArrowheads="1"/>
          </p:cNvSpPr>
          <p:nvPr>
            <p:ph idx="1"/>
          </p:nvPr>
        </p:nvSpPr>
        <p:spPr>
          <a:xfrm>
            <a:off x="457200" y="990600"/>
            <a:ext cx="8305800" cy="685800"/>
          </a:xfrm>
        </p:spPr>
        <p:txBody>
          <a:bodyPr>
            <a:normAutofit fontScale="92500"/>
          </a:bodyPr>
          <a:lstStyle/>
          <a:p>
            <a:pPr eaLnBrk="1" hangingPunct="1">
              <a:buFontTx/>
              <a:buNone/>
              <a:defRPr/>
            </a:pPr>
            <a:r>
              <a:rPr lang="en-US" sz="2800" dirty="0" err="1" smtClean="0">
                <a:latin typeface="Gotham" panose="02000504050000020004" pitchFamily="2" charset="0"/>
                <a:ea typeface="ＭＳ Ｐゴシック" pitchFamily="34" charset="-128"/>
              </a:rPr>
              <a:t>Powerpointgames</a:t>
            </a:r>
            <a:r>
              <a:rPr lang="en-US" sz="2800" dirty="0" smtClean="0">
                <a:latin typeface="Gotham" panose="02000504050000020004" pitchFamily="2" charset="0"/>
                <a:ea typeface="ＭＳ Ｐゴシック" pitchFamily="34" charset="-128"/>
              </a:rPr>
              <a:t>– free PowerPoint templates</a:t>
            </a:r>
          </a:p>
          <a:p>
            <a:pPr eaLnBrk="1" hangingPunct="1">
              <a:buFontTx/>
              <a:buNone/>
              <a:defRPr/>
            </a:pPr>
            <a:endParaRPr lang="en-US" sz="2800" dirty="0" smtClean="0">
              <a:effectLst>
                <a:outerShdw blurRad="38100" dist="38100" dir="2700000" algn="tl">
                  <a:srgbClr val="000000"/>
                </a:outerShdw>
              </a:effectLst>
              <a:latin typeface="Gotham" panose="02000504050000020004" pitchFamily="2" charset="0"/>
              <a:ea typeface="ＭＳ Ｐゴシック" pitchFamily="34" charset="-128"/>
            </a:endParaRPr>
          </a:p>
        </p:txBody>
      </p:sp>
      <p:sp>
        <p:nvSpPr>
          <p:cNvPr id="25605" name="Text Box 10">
            <a:hlinkClick r:id="rId4"/>
          </p:cNvPr>
          <p:cNvSpPr txBox="1">
            <a:spLocks noChangeArrowheads="1"/>
          </p:cNvSpPr>
          <p:nvPr/>
        </p:nvSpPr>
        <p:spPr bwMode="auto">
          <a:xfrm>
            <a:off x="395416" y="6272840"/>
            <a:ext cx="83772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b="1">
                <a:solidFill>
                  <a:srgbClr val="78382E"/>
                </a:solidFill>
                <a:latin typeface="Arial" pitchFamily="34" charset="0"/>
                <a:ea typeface="ＭＳ Ｐゴシック" pitchFamily="34" charset="-128"/>
              </a:defRPr>
            </a:lvl1pPr>
            <a:lvl2pPr marL="742950" indent="-285750" eaLnBrk="0" hangingPunct="0">
              <a:defRPr sz="2200" b="1">
                <a:solidFill>
                  <a:srgbClr val="78382E"/>
                </a:solidFill>
                <a:latin typeface="Arial" pitchFamily="34" charset="0"/>
                <a:ea typeface="ＭＳ Ｐゴシック" pitchFamily="34" charset="-128"/>
              </a:defRPr>
            </a:lvl2pPr>
            <a:lvl3pPr marL="1143000" indent="-228600" eaLnBrk="0" hangingPunct="0">
              <a:defRPr sz="2200" b="1">
                <a:solidFill>
                  <a:srgbClr val="78382E"/>
                </a:solidFill>
                <a:latin typeface="Arial" pitchFamily="34" charset="0"/>
                <a:ea typeface="ＭＳ Ｐゴシック" pitchFamily="34" charset="-128"/>
              </a:defRPr>
            </a:lvl3pPr>
            <a:lvl4pPr marL="1600200" indent="-228600" eaLnBrk="0" hangingPunct="0">
              <a:defRPr sz="2200" b="1">
                <a:solidFill>
                  <a:srgbClr val="78382E"/>
                </a:solidFill>
                <a:latin typeface="Arial" pitchFamily="34" charset="0"/>
                <a:ea typeface="ＭＳ Ｐゴシック" pitchFamily="34" charset="-128"/>
              </a:defRPr>
            </a:lvl4pPr>
            <a:lvl5pPr marL="2057400" indent="-228600" eaLnBrk="0" hangingPunct="0">
              <a:defRPr sz="2200" b="1">
                <a:solidFill>
                  <a:srgbClr val="78382E"/>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200" b="1">
                <a:solidFill>
                  <a:srgbClr val="78382E"/>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200" b="1">
                <a:solidFill>
                  <a:srgbClr val="78382E"/>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200" b="1">
                <a:solidFill>
                  <a:srgbClr val="78382E"/>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200" b="1">
                <a:solidFill>
                  <a:srgbClr val="78382E"/>
                </a:solidFill>
                <a:latin typeface="Arial" pitchFamily="34" charset="0"/>
                <a:ea typeface="ＭＳ Ｐゴシック" pitchFamily="34" charset="-128"/>
              </a:defRPr>
            </a:lvl9pPr>
          </a:lstStyle>
          <a:p>
            <a:pPr eaLnBrk="1" hangingPunct="1">
              <a:buFontTx/>
              <a:buNone/>
            </a:pPr>
            <a:r>
              <a:rPr lang="en-US" sz="1800" dirty="0">
                <a:solidFill>
                  <a:schemeClr val="tx1"/>
                </a:solidFill>
                <a:latin typeface="Gotham" panose="02000504050000020004" pitchFamily="2" charset="0"/>
                <a:hlinkClick r:id="rId4"/>
              </a:rPr>
              <a:t>http://powerpointgames.wikispaces.com/PowerPoint+Game+Templates</a:t>
            </a:r>
            <a:endParaRPr lang="en-US" sz="1800" dirty="0">
              <a:solidFill>
                <a:schemeClr val="tx1"/>
              </a:solidFill>
              <a:latin typeface="Gotham" panose="02000504050000020004" pitchFamily="2" charset="0"/>
            </a:endParaRPr>
          </a:p>
        </p:txBody>
      </p:sp>
      <p:pic>
        <p:nvPicPr>
          <p:cNvPr id="2" name="Picture 1" descr="PowerPoint Games"/>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04800" y="1524000"/>
            <a:ext cx="3839503" cy="2622100"/>
          </a:xfrm>
          <a:prstGeom prst="rect">
            <a:avLst/>
          </a:prstGeom>
          <a:ln>
            <a:noFill/>
          </a:ln>
          <a:effectLst>
            <a:outerShdw blurRad="292100" dist="139700" dir="2700000" algn="tl" rotWithShape="0">
              <a:srgbClr val="333333">
                <a:alpha val="65000"/>
              </a:srgbClr>
            </a:outerShdw>
          </a:effectLst>
        </p:spPr>
      </p:pic>
      <p:pic>
        <p:nvPicPr>
          <p:cNvPr id="6" name="Picture 9" descr="ParadeofGames">
            <a:hlinkClick r:id="rId6"/>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200400" y="2120537"/>
            <a:ext cx="4584358" cy="33401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9600" y="5867400"/>
            <a:ext cx="6900607" cy="646331"/>
          </a:xfrm>
          <a:prstGeom prst="rect">
            <a:avLst/>
          </a:prstGeom>
          <a:noFill/>
        </p:spPr>
        <p:txBody>
          <a:bodyPr wrap="none" rtlCol="0">
            <a:spAutoFit/>
          </a:bodyPr>
          <a:lstStyle/>
          <a:p>
            <a:r>
              <a:rPr lang="en-US" dirty="0">
                <a:latin typeface="Gotham" panose="02000504050000020004" pitchFamily="2" charset="0"/>
                <a:hlinkClick r:id="rId8"/>
              </a:rPr>
              <a:t>https://sites.google.com/a/uww.edu/jonesd/home/games/</a:t>
            </a:r>
            <a:endParaRPr lang="en-US" dirty="0">
              <a:latin typeface="Gotham" panose="02000504050000020004" pitchFamily="2" charset="0"/>
            </a:endParaRPr>
          </a:p>
          <a:p>
            <a:endParaRPr lang="en-US" dirty="0"/>
          </a:p>
        </p:txBody>
      </p:sp>
    </p:spTree>
    <p:custDataLst>
      <p:tags r:id="rId1"/>
    </p:custDataLst>
    <p:extLst>
      <p:ext uri="{BB962C8B-B14F-4D97-AF65-F5344CB8AC3E}">
        <p14:creationId xmlns:p14="http://schemas.microsoft.com/office/powerpoint/2010/main" val="1997244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a:xfrm>
            <a:off x="457199" y="0"/>
            <a:ext cx="8229600" cy="1143000"/>
          </a:xfrm>
        </p:spPr>
        <p:txBody>
          <a:bodyPr/>
          <a:lstStyle/>
          <a:p>
            <a:pPr eaLnBrk="1" hangingPunct="1">
              <a:defRPr/>
            </a:pPr>
            <a:r>
              <a:rPr lang="en-US" sz="3200" dirty="0" smtClean="0">
                <a:latin typeface="Gotham Bold" panose="02000803030000020004" pitchFamily="2" charset="0"/>
                <a:ea typeface="ＭＳ Ｐゴシック" pitchFamily="34" charset="-128"/>
              </a:rPr>
              <a:t>COURSE CONTENT:  BLOGS</a:t>
            </a:r>
          </a:p>
        </p:txBody>
      </p:sp>
      <p:sp>
        <p:nvSpPr>
          <p:cNvPr id="13315" name="Text Box 6"/>
          <p:cNvSpPr txBox="1">
            <a:spLocks noChangeArrowheads="1"/>
          </p:cNvSpPr>
          <p:nvPr/>
        </p:nvSpPr>
        <p:spPr bwMode="auto">
          <a:xfrm>
            <a:off x="569600" y="5909679"/>
            <a:ext cx="820756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b="1">
                <a:solidFill>
                  <a:srgbClr val="78382E"/>
                </a:solidFill>
                <a:latin typeface="Arial" pitchFamily="34" charset="0"/>
                <a:ea typeface="ＭＳ Ｐゴシック" pitchFamily="34" charset="-128"/>
              </a:defRPr>
            </a:lvl1pPr>
            <a:lvl2pPr marL="742950" indent="-285750" eaLnBrk="0" hangingPunct="0">
              <a:defRPr sz="2200" b="1">
                <a:solidFill>
                  <a:srgbClr val="78382E"/>
                </a:solidFill>
                <a:latin typeface="Arial" pitchFamily="34" charset="0"/>
                <a:ea typeface="ＭＳ Ｐゴシック" pitchFamily="34" charset="-128"/>
              </a:defRPr>
            </a:lvl2pPr>
            <a:lvl3pPr marL="1143000" indent="-228600" eaLnBrk="0" hangingPunct="0">
              <a:defRPr sz="2200" b="1">
                <a:solidFill>
                  <a:srgbClr val="78382E"/>
                </a:solidFill>
                <a:latin typeface="Arial" pitchFamily="34" charset="0"/>
                <a:ea typeface="ＭＳ Ｐゴシック" pitchFamily="34" charset="-128"/>
              </a:defRPr>
            </a:lvl3pPr>
            <a:lvl4pPr marL="1600200" indent="-228600" eaLnBrk="0" hangingPunct="0">
              <a:defRPr sz="2200" b="1">
                <a:solidFill>
                  <a:srgbClr val="78382E"/>
                </a:solidFill>
                <a:latin typeface="Arial" pitchFamily="34" charset="0"/>
                <a:ea typeface="ＭＳ Ｐゴシック" pitchFamily="34" charset="-128"/>
              </a:defRPr>
            </a:lvl4pPr>
            <a:lvl5pPr marL="2057400" indent="-228600" eaLnBrk="0" hangingPunct="0">
              <a:defRPr sz="2200" b="1">
                <a:solidFill>
                  <a:srgbClr val="78382E"/>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200" b="1">
                <a:solidFill>
                  <a:srgbClr val="78382E"/>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200" b="1">
                <a:solidFill>
                  <a:srgbClr val="78382E"/>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200" b="1">
                <a:solidFill>
                  <a:srgbClr val="78382E"/>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200" b="1">
                <a:solidFill>
                  <a:srgbClr val="78382E"/>
                </a:solidFill>
                <a:latin typeface="Arial" pitchFamily="34" charset="0"/>
                <a:ea typeface="ＭＳ Ｐゴシック" pitchFamily="34" charset="-128"/>
              </a:defRPr>
            </a:lvl9pPr>
          </a:lstStyle>
          <a:p>
            <a:pPr eaLnBrk="1" hangingPunct="1"/>
            <a:endParaRPr lang="en-US" dirty="0">
              <a:solidFill>
                <a:prstClr val="black"/>
              </a:solidFill>
              <a:latin typeface="Gotham" panose="02000504050000020004" pitchFamily="2" charset="0"/>
            </a:endParaRPr>
          </a:p>
          <a:p>
            <a:pPr eaLnBrk="1" hangingPunct="1"/>
            <a:r>
              <a:rPr lang="en-US" dirty="0" err="1" smtClean="0">
                <a:solidFill>
                  <a:prstClr val="black"/>
                </a:solidFill>
                <a:latin typeface="Gotham" panose="02000504050000020004" pitchFamily="2" charset="0"/>
                <a:hlinkClick r:id="rId4"/>
              </a:rPr>
              <a:t>Hillyer</a:t>
            </a:r>
            <a:r>
              <a:rPr lang="en-US" dirty="0" smtClean="0">
                <a:solidFill>
                  <a:prstClr val="black"/>
                </a:solidFill>
                <a:latin typeface="Gotham" panose="02000504050000020004" pitchFamily="2" charset="0"/>
                <a:hlinkClick r:id="rId4"/>
              </a:rPr>
              <a:t> College’s Michael Robinson’s Time to Eat the Dogs</a:t>
            </a:r>
            <a:endParaRPr lang="en-US" dirty="0">
              <a:solidFill>
                <a:prstClr val="black"/>
              </a:solidFill>
              <a:latin typeface="Gotham" panose="02000504050000020004" pitchFamily="2" charset="0"/>
            </a:endParaRPr>
          </a:p>
        </p:txBody>
      </p:sp>
      <p:pic>
        <p:nvPicPr>
          <p:cNvPr id="2" name="Picture 1" descr="Blogs"/>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206905" y="1361648"/>
            <a:ext cx="6730188" cy="4581952"/>
          </a:xfrm>
          <a:prstGeom prst="rect">
            <a:avLst/>
          </a:prstGeom>
          <a:ln>
            <a:noFill/>
          </a:ln>
          <a:effectLst>
            <a:outerShdw blurRad="292100" dist="139700" dir="2700000" algn="tl" rotWithShape="0">
              <a:srgbClr val="333333">
                <a:alpha val="65000"/>
              </a:srgbClr>
            </a:outerShdw>
          </a:effectLst>
        </p:spPr>
        <p:style>
          <a:lnRef idx="2">
            <a:schemeClr val="dk1"/>
          </a:lnRef>
          <a:fillRef idx="1">
            <a:schemeClr val="lt1"/>
          </a:fillRef>
          <a:effectRef idx="0">
            <a:schemeClr val="dk1"/>
          </a:effectRef>
          <a:fontRef idx="minor">
            <a:schemeClr val="dk1"/>
          </a:fontRef>
        </p:style>
      </p:pic>
    </p:spTree>
    <p:custDataLst>
      <p:tags r:id="rId1"/>
    </p:custDataLst>
    <p:extLst>
      <p:ext uri="{BB962C8B-B14F-4D97-AF65-F5344CB8AC3E}">
        <p14:creationId xmlns:p14="http://schemas.microsoft.com/office/powerpoint/2010/main" val="7405318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a:xfrm>
            <a:off x="0" y="609600"/>
            <a:ext cx="9144000" cy="1143000"/>
          </a:xfrm>
        </p:spPr>
        <p:txBody>
          <a:bodyPr>
            <a:normAutofit fontScale="90000"/>
          </a:bodyPr>
          <a:lstStyle/>
          <a:p>
            <a:pPr>
              <a:defRPr/>
            </a:pPr>
            <a:r>
              <a:rPr lang="en-US" sz="3200" dirty="0" smtClean="0">
                <a:latin typeface="Gotham Bold" panose="02000803030000020004" pitchFamily="2" charset="0"/>
                <a:ea typeface="ＭＳ Ｐゴシック" pitchFamily="34" charset="-128"/>
              </a:rPr>
              <a:t>CREATE YOUR OWN </a:t>
            </a:r>
            <a:br>
              <a:rPr lang="en-US" sz="3200" dirty="0" smtClean="0">
                <a:latin typeface="Gotham Bold" panose="02000803030000020004" pitchFamily="2" charset="0"/>
                <a:ea typeface="ＭＳ Ｐゴシック" pitchFamily="34" charset="-128"/>
              </a:rPr>
            </a:br>
            <a:r>
              <a:rPr lang="en-US" sz="3200" dirty="0" smtClean="0">
                <a:latin typeface="Gotham Bold" panose="02000803030000020004" pitchFamily="2" charset="0"/>
                <a:ea typeface="ＭＳ Ｐゴシック" pitchFamily="34" charset="-128"/>
              </a:rPr>
              <a:t>COURSE CONTENT: WIKIS </a:t>
            </a:r>
            <a:r>
              <a:rPr lang="en-US" sz="3200" dirty="0" smtClean="0">
                <a:ea typeface="ＭＳ Ｐゴシック" pitchFamily="34" charset="-128"/>
              </a:rPr>
              <a:t/>
            </a:r>
            <a:br>
              <a:rPr lang="en-US" sz="3200" dirty="0" smtClean="0">
                <a:ea typeface="ＭＳ Ｐゴシック" pitchFamily="34" charset="-128"/>
              </a:rPr>
            </a:br>
            <a:r>
              <a:rPr lang="en-US" sz="2200" dirty="0" smtClean="0">
                <a:latin typeface="Gotham" panose="02000504050000020004" pitchFamily="2" charset="0"/>
                <a:ea typeface="ＭＳ Ｐゴシック" pitchFamily="34" charset="-128"/>
              </a:rPr>
              <a:t>Blackboard </a:t>
            </a:r>
            <a:r>
              <a:rPr lang="en-US" sz="2200" dirty="0">
                <a:latin typeface="Gotham" panose="02000504050000020004" pitchFamily="2" charset="0"/>
                <a:ea typeface="ＭＳ Ｐゴシック" pitchFamily="34" charset="-128"/>
              </a:rPr>
              <a:t>(private) </a:t>
            </a:r>
            <a:br>
              <a:rPr lang="en-US" sz="2200" dirty="0">
                <a:latin typeface="Gotham" panose="02000504050000020004" pitchFamily="2" charset="0"/>
                <a:ea typeface="ＭＳ Ｐゴシック" pitchFamily="34" charset="-128"/>
              </a:rPr>
            </a:br>
            <a:r>
              <a:rPr lang="en-US" sz="2200" dirty="0" err="1" smtClean="0">
                <a:latin typeface="Gotham" panose="02000504050000020004" pitchFamily="2" charset="0"/>
                <a:ea typeface="ＭＳ Ｐゴシック" pitchFamily="34" charset="-128"/>
              </a:rPr>
              <a:t>Wikispaces</a:t>
            </a:r>
            <a:r>
              <a:rPr lang="en-US" sz="2200" dirty="0">
                <a:latin typeface="Gotham" panose="02000504050000020004" pitchFamily="2" charset="0"/>
                <a:ea typeface="ＭＳ Ｐゴシック" pitchFamily="34" charset="-128"/>
              </a:rPr>
              <a:t>, </a:t>
            </a:r>
            <a:r>
              <a:rPr lang="en-US" sz="2200" dirty="0" err="1">
                <a:latin typeface="Gotham" panose="02000504050000020004" pitchFamily="2" charset="0"/>
                <a:ea typeface="ＭＳ Ｐゴシック" pitchFamily="34" charset="-128"/>
              </a:rPr>
              <a:t>PBWiki</a:t>
            </a:r>
            <a:r>
              <a:rPr lang="en-US" sz="2200" dirty="0">
                <a:latin typeface="Gotham" panose="02000504050000020004" pitchFamily="2" charset="0"/>
                <a:ea typeface="ＭＳ Ｐゴシック" pitchFamily="34" charset="-128"/>
              </a:rPr>
              <a:t> (public)</a:t>
            </a:r>
            <a:r>
              <a:rPr lang="en-US" sz="3200" dirty="0">
                <a:latin typeface="Gotham" panose="02000504050000020004" pitchFamily="2" charset="0"/>
                <a:ea typeface="ＭＳ Ｐゴシック" pitchFamily="34" charset="-128"/>
              </a:rPr>
              <a:t/>
            </a:r>
            <a:br>
              <a:rPr lang="en-US" sz="3200" dirty="0">
                <a:latin typeface="Gotham" panose="02000504050000020004" pitchFamily="2" charset="0"/>
                <a:ea typeface="ＭＳ Ｐゴシック" pitchFamily="34" charset="-128"/>
              </a:rPr>
            </a:br>
            <a:endParaRPr lang="en-US" sz="3200" dirty="0" smtClean="0">
              <a:latin typeface="Gotham" panose="02000504050000020004" pitchFamily="2" charset="0"/>
              <a:ea typeface="ＭＳ Ｐゴシック" pitchFamily="34" charset="-128"/>
            </a:endParaRPr>
          </a:p>
        </p:txBody>
      </p:sp>
      <p:sp>
        <p:nvSpPr>
          <p:cNvPr id="13315" name="Text Box 6"/>
          <p:cNvSpPr txBox="1">
            <a:spLocks noChangeArrowheads="1"/>
          </p:cNvSpPr>
          <p:nvPr/>
        </p:nvSpPr>
        <p:spPr bwMode="auto">
          <a:xfrm>
            <a:off x="1371600" y="5803088"/>
            <a:ext cx="6514027"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b="1">
                <a:solidFill>
                  <a:srgbClr val="78382E"/>
                </a:solidFill>
                <a:latin typeface="Arial" pitchFamily="34" charset="0"/>
                <a:ea typeface="ＭＳ Ｐゴシック" pitchFamily="34" charset="-128"/>
              </a:defRPr>
            </a:lvl1pPr>
            <a:lvl2pPr marL="742950" indent="-285750" eaLnBrk="0" hangingPunct="0">
              <a:defRPr sz="2200" b="1">
                <a:solidFill>
                  <a:srgbClr val="78382E"/>
                </a:solidFill>
                <a:latin typeface="Arial" pitchFamily="34" charset="0"/>
                <a:ea typeface="ＭＳ Ｐゴシック" pitchFamily="34" charset="-128"/>
              </a:defRPr>
            </a:lvl2pPr>
            <a:lvl3pPr marL="1143000" indent="-228600" eaLnBrk="0" hangingPunct="0">
              <a:defRPr sz="2200" b="1">
                <a:solidFill>
                  <a:srgbClr val="78382E"/>
                </a:solidFill>
                <a:latin typeface="Arial" pitchFamily="34" charset="0"/>
                <a:ea typeface="ＭＳ Ｐゴシック" pitchFamily="34" charset="-128"/>
              </a:defRPr>
            </a:lvl3pPr>
            <a:lvl4pPr marL="1600200" indent="-228600" eaLnBrk="0" hangingPunct="0">
              <a:defRPr sz="2200" b="1">
                <a:solidFill>
                  <a:srgbClr val="78382E"/>
                </a:solidFill>
                <a:latin typeface="Arial" pitchFamily="34" charset="0"/>
                <a:ea typeface="ＭＳ Ｐゴシック" pitchFamily="34" charset="-128"/>
              </a:defRPr>
            </a:lvl4pPr>
            <a:lvl5pPr marL="2057400" indent="-228600" eaLnBrk="0" hangingPunct="0">
              <a:defRPr sz="2200" b="1">
                <a:solidFill>
                  <a:srgbClr val="78382E"/>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200" b="1">
                <a:solidFill>
                  <a:srgbClr val="78382E"/>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200" b="1">
                <a:solidFill>
                  <a:srgbClr val="78382E"/>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200" b="1">
                <a:solidFill>
                  <a:srgbClr val="78382E"/>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200" b="1">
                <a:solidFill>
                  <a:srgbClr val="78382E"/>
                </a:solidFill>
                <a:latin typeface="Arial" pitchFamily="34" charset="0"/>
                <a:ea typeface="ＭＳ Ｐゴシック" pitchFamily="34" charset="-128"/>
              </a:defRPr>
            </a:lvl9pPr>
          </a:lstStyle>
          <a:p>
            <a:pPr eaLnBrk="1" hangingPunct="1"/>
            <a:endParaRPr lang="en-US" dirty="0">
              <a:solidFill>
                <a:prstClr val="black"/>
              </a:solidFill>
            </a:endParaRPr>
          </a:p>
          <a:p>
            <a:pPr eaLnBrk="1" hangingPunct="1"/>
            <a:r>
              <a:rPr lang="en-US" dirty="0" smtClean="0">
                <a:solidFill>
                  <a:prstClr val="black"/>
                </a:solidFill>
                <a:hlinkClick r:id="rId4"/>
              </a:rPr>
              <a:t>Example:  Brown University Group Project Wiki</a:t>
            </a:r>
            <a:endParaRPr lang="en-US" dirty="0">
              <a:solidFill>
                <a:prstClr val="black"/>
              </a:solidFill>
            </a:endParaRPr>
          </a:p>
          <a:p>
            <a:pPr eaLnBrk="1" hangingPunct="1"/>
            <a:endParaRPr lang="en-US" dirty="0">
              <a:solidFill>
                <a:prstClr val="black"/>
              </a:solidFill>
            </a:endParaRPr>
          </a:p>
        </p:txBody>
      </p:sp>
      <p:pic>
        <p:nvPicPr>
          <p:cNvPr id="3" name="Picture 2" descr="wiki"/>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447800" y="1981200"/>
            <a:ext cx="6400800" cy="4081670"/>
          </a:xfrm>
          <a:prstGeom prst="rect">
            <a:avLst/>
          </a:prstGeom>
          <a:ln>
            <a:noFill/>
          </a:ln>
          <a:effectLst>
            <a:outerShdw blurRad="292100" dist="139700" dir="2700000" algn="tl" rotWithShape="0">
              <a:srgbClr val="333333">
                <a:alpha val="65000"/>
              </a:srgbClr>
            </a:outerShdw>
          </a:effectLst>
        </p:spPr>
        <p:style>
          <a:lnRef idx="2">
            <a:schemeClr val="dk1"/>
          </a:lnRef>
          <a:fillRef idx="1">
            <a:schemeClr val="lt1"/>
          </a:fillRef>
          <a:effectRef idx="0">
            <a:schemeClr val="dk1"/>
          </a:effectRef>
          <a:fontRef idx="minor">
            <a:schemeClr val="dk1"/>
          </a:fontRef>
        </p:style>
      </p:pic>
    </p:spTree>
    <p:custDataLst>
      <p:tags r:id="rId1"/>
    </p:custDataLst>
    <p:extLst>
      <p:ext uri="{BB962C8B-B14F-4D97-AF65-F5344CB8AC3E}">
        <p14:creationId xmlns:p14="http://schemas.microsoft.com/office/powerpoint/2010/main" val="30867893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defRPr/>
            </a:pPr>
            <a:r>
              <a:rPr lang="en-US" sz="3200" dirty="0" smtClean="0">
                <a:latin typeface="Gotham Bold" panose="02000803030000020004" pitchFamily="2" charset="0"/>
                <a:ea typeface="ＭＳ Ｐゴシック" pitchFamily="34" charset="-128"/>
              </a:rPr>
              <a:t>COURSE CONTENT:  PUBLISHERS</a:t>
            </a:r>
          </a:p>
        </p:txBody>
      </p:sp>
      <p:sp>
        <p:nvSpPr>
          <p:cNvPr id="3" name="Content Placeholder 2"/>
          <p:cNvSpPr>
            <a:spLocks noGrp="1"/>
          </p:cNvSpPr>
          <p:nvPr>
            <p:ph idx="1"/>
          </p:nvPr>
        </p:nvSpPr>
        <p:spPr/>
        <p:txBody>
          <a:bodyPr/>
          <a:lstStyle/>
          <a:p>
            <a:pPr>
              <a:defRPr/>
            </a:pPr>
            <a:r>
              <a:rPr lang="en-US" dirty="0" err="1" smtClean="0">
                <a:latin typeface="Gotham" panose="02000504050000020004" pitchFamily="2" charset="0"/>
                <a:hlinkClick r:id="rId4"/>
              </a:rPr>
              <a:t>Follet</a:t>
            </a:r>
            <a:endParaRPr lang="en-US" dirty="0" smtClean="0">
              <a:latin typeface="Gotham" panose="02000504050000020004" pitchFamily="2" charset="0"/>
            </a:endParaRPr>
          </a:p>
          <a:p>
            <a:pPr>
              <a:defRPr/>
            </a:pPr>
            <a:r>
              <a:rPr lang="en-US" dirty="0" smtClean="0">
                <a:latin typeface="Gotham" panose="02000504050000020004" pitchFamily="2" charset="0"/>
                <a:hlinkClick r:id="rId5"/>
              </a:rPr>
              <a:t>Pearson</a:t>
            </a:r>
            <a:endParaRPr lang="en-US" dirty="0" smtClean="0">
              <a:latin typeface="Gotham" panose="02000504050000020004" pitchFamily="2" charset="0"/>
            </a:endParaRPr>
          </a:p>
          <a:p>
            <a:pPr>
              <a:defRPr/>
            </a:pPr>
            <a:r>
              <a:rPr lang="en-US" dirty="0" smtClean="0">
                <a:latin typeface="Gotham" panose="02000504050000020004" pitchFamily="2" charset="0"/>
                <a:hlinkClick r:id="rId6"/>
              </a:rPr>
              <a:t>McGraw Hill</a:t>
            </a:r>
            <a:endParaRPr lang="en-US" dirty="0" smtClean="0">
              <a:latin typeface="Gotham" panose="02000504050000020004" pitchFamily="2" charset="0"/>
            </a:endParaRPr>
          </a:p>
          <a:p>
            <a:pPr>
              <a:defRPr/>
            </a:pPr>
            <a:r>
              <a:rPr lang="en-US" dirty="0" err="1" smtClean="0">
                <a:latin typeface="Gotham" panose="02000504050000020004" pitchFamily="2" charset="0"/>
                <a:hlinkClick r:id="rId7"/>
              </a:rPr>
              <a:t>Cengage</a:t>
            </a:r>
            <a:endParaRPr lang="en-US" dirty="0" smtClean="0">
              <a:latin typeface="Gotham" panose="02000504050000020004" pitchFamily="2" charset="0"/>
            </a:endParaRPr>
          </a:p>
          <a:p>
            <a:pPr>
              <a:defRPr/>
            </a:pPr>
            <a:r>
              <a:rPr lang="en-US" dirty="0" smtClean="0">
                <a:latin typeface="Gotham" panose="02000504050000020004" pitchFamily="2" charset="0"/>
                <a:hlinkClick r:id="rId8"/>
              </a:rPr>
              <a:t>Wiley</a:t>
            </a:r>
            <a:endParaRPr lang="en-US" dirty="0" smtClean="0">
              <a:latin typeface="Gotham" panose="02000504050000020004" pitchFamily="2" charset="0"/>
            </a:endParaRPr>
          </a:p>
          <a:p>
            <a:pPr>
              <a:defRPr/>
            </a:pPr>
            <a:r>
              <a:rPr lang="en-US" dirty="0" smtClean="0">
                <a:latin typeface="Gotham" panose="02000504050000020004" pitchFamily="2" charset="0"/>
                <a:hlinkClick r:id="rId9"/>
              </a:rPr>
              <a:t>Harvard</a:t>
            </a:r>
            <a:endParaRPr lang="en-US" dirty="0" smtClean="0">
              <a:latin typeface="Gotham" panose="02000504050000020004" pitchFamily="2" charset="0"/>
            </a:endParaRPr>
          </a:p>
          <a:p>
            <a:pPr marL="0" indent="0">
              <a:buNone/>
              <a:defRPr/>
            </a:pPr>
            <a:endParaRPr lang="en-US" dirty="0" smtClean="0"/>
          </a:p>
          <a:p>
            <a:pPr marL="0" indent="0">
              <a:buFontTx/>
              <a:buNone/>
              <a:defRPr/>
            </a:pPr>
            <a:endParaRPr lang="en-US" dirty="0" smtClean="0"/>
          </a:p>
          <a:p>
            <a:pPr marL="0" indent="0">
              <a:buFontTx/>
              <a:buNone/>
              <a:defRPr/>
            </a:pPr>
            <a:endParaRPr lang="en-US" dirty="0" smtClean="0"/>
          </a:p>
          <a:p>
            <a:pPr>
              <a:defRPr/>
            </a:pPr>
            <a:endParaRPr lang="en-US" dirty="0"/>
          </a:p>
        </p:txBody>
      </p:sp>
      <p:pic>
        <p:nvPicPr>
          <p:cNvPr id="15364" name="Picture 3" descr="publishers">
            <a:hlinkClick r:id="rId10"/>
          </p:cNvPr>
          <p:cNvPicPr>
            <a:picLocks noChangeAspect="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3962400" y="1371600"/>
            <a:ext cx="4435475" cy="5105400"/>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646711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lstStyle/>
          <a:p>
            <a:pPr eaLnBrk="1" hangingPunct="1">
              <a:defRPr/>
            </a:pPr>
            <a:r>
              <a:rPr lang="en-US" sz="3200" dirty="0" smtClean="0">
                <a:latin typeface="Gotham Bold" panose="02000803030000020004" pitchFamily="2" charset="0"/>
                <a:ea typeface="ＭＳ Ｐゴシック" pitchFamily="34" charset="-128"/>
              </a:rPr>
              <a:t>COURSE CONTENT:  PODCASTS</a:t>
            </a:r>
          </a:p>
        </p:txBody>
      </p:sp>
      <p:pic>
        <p:nvPicPr>
          <p:cNvPr id="2" name="Picture 1" descr="podcasts">
            <a:hlinkClick r:id="rId4"/>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072900" y="1276861"/>
            <a:ext cx="6853238" cy="4369216"/>
          </a:xfrm>
          <a:prstGeom prst="rect">
            <a:avLst/>
          </a:prstGeom>
          <a:ln>
            <a:noFill/>
          </a:ln>
          <a:effectLst>
            <a:outerShdw blurRad="292100" dist="139700" dir="2700000" algn="tl" rotWithShape="0">
              <a:srgbClr val="333333">
                <a:alpha val="65000"/>
              </a:srgbClr>
            </a:outerShdw>
          </a:effectLst>
        </p:spPr>
      </p:pic>
      <p:sp>
        <p:nvSpPr>
          <p:cNvPr id="6" name="Text Box 6"/>
          <p:cNvSpPr txBox="1">
            <a:spLocks noChangeArrowheads="1"/>
          </p:cNvSpPr>
          <p:nvPr/>
        </p:nvSpPr>
        <p:spPr bwMode="auto">
          <a:xfrm>
            <a:off x="0" y="5673804"/>
            <a:ext cx="91440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b="1">
                <a:solidFill>
                  <a:srgbClr val="78382E"/>
                </a:solidFill>
                <a:latin typeface="Arial" pitchFamily="34" charset="0"/>
                <a:ea typeface="ＭＳ Ｐゴシック" pitchFamily="34" charset="-128"/>
              </a:defRPr>
            </a:lvl1pPr>
            <a:lvl2pPr marL="742950" indent="-285750" eaLnBrk="0" hangingPunct="0">
              <a:defRPr sz="2200" b="1">
                <a:solidFill>
                  <a:srgbClr val="78382E"/>
                </a:solidFill>
                <a:latin typeface="Arial" pitchFamily="34" charset="0"/>
                <a:ea typeface="ＭＳ Ｐゴシック" pitchFamily="34" charset="-128"/>
              </a:defRPr>
            </a:lvl2pPr>
            <a:lvl3pPr marL="1143000" indent="-228600" eaLnBrk="0" hangingPunct="0">
              <a:defRPr sz="2200" b="1">
                <a:solidFill>
                  <a:srgbClr val="78382E"/>
                </a:solidFill>
                <a:latin typeface="Arial" pitchFamily="34" charset="0"/>
                <a:ea typeface="ＭＳ Ｐゴシック" pitchFamily="34" charset="-128"/>
              </a:defRPr>
            </a:lvl3pPr>
            <a:lvl4pPr marL="1600200" indent="-228600" eaLnBrk="0" hangingPunct="0">
              <a:defRPr sz="2200" b="1">
                <a:solidFill>
                  <a:srgbClr val="78382E"/>
                </a:solidFill>
                <a:latin typeface="Arial" pitchFamily="34" charset="0"/>
                <a:ea typeface="ＭＳ Ｐゴシック" pitchFamily="34" charset="-128"/>
              </a:defRPr>
            </a:lvl4pPr>
            <a:lvl5pPr marL="2057400" indent="-228600" eaLnBrk="0" hangingPunct="0">
              <a:defRPr sz="2200" b="1">
                <a:solidFill>
                  <a:srgbClr val="78382E"/>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200" b="1">
                <a:solidFill>
                  <a:srgbClr val="78382E"/>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200" b="1">
                <a:solidFill>
                  <a:srgbClr val="78382E"/>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200" b="1">
                <a:solidFill>
                  <a:srgbClr val="78382E"/>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200" b="1">
                <a:solidFill>
                  <a:srgbClr val="78382E"/>
                </a:solidFill>
                <a:latin typeface="Arial" pitchFamily="34" charset="0"/>
                <a:ea typeface="ＭＳ Ｐゴシック" pitchFamily="34" charset="-128"/>
              </a:defRPr>
            </a:lvl9pPr>
          </a:lstStyle>
          <a:p>
            <a:pPr algn="ctr" eaLnBrk="1" hangingPunct="1"/>
            <a:endParaRPr lang="en-US" dirty="0">
              <a:solidFill>
                <a:prstClr val="black"/>
              </a:solidFill>
              <a:latin typeface="Gotham" panose="02000504050000020004" pitchFamily="2" charset="0"/>
            </a:endParaRPr>
          </a:p>
          <a:p>
            <a:pPr algn="ctr" eaLnBrk="1" hangingPunct="1"/>
            <a:r>
              <a:rPr lang="en-US" dirty="0" smtClean="0">
                <a:solidFill>
                  <a:prstClr val="black"/>
                </a:solidFill>
                <a:latin typeface="Gotham" panose="02000504050000020004" pitchFamily="2" charset="0"/>
                <a:hlinkClick r:id="rId4"/>
              </a:rPr>
              <a:t>Example:  History of Rome Podcast by Mike Duncan</a:t>
            </a:r>
            <a:endParaRPr lang="en-US" dirty="0" smtClean="0">
              <a:solidFill>
                <a:prstClr val="black"/>
              </a:solidFill>
              <a:latin typeface="Gotham" panose="02000504050000020004" pitchFamily="2" charset="0"/>
            </a:endParaRPr>
          </a:p>
          <a:p>
            <a:pPr algn="ctr" eaLnBrk="1" hangingPunct="1"/>
            <a:endParaRPr lang="en-US" dirty="0">
              <a:solidFill>
                <a:prstClr val="black"/>
              </a:solidFill>
              <a:latin typeface="Gotham" panose="02000504050000020004" pitchFamily="2" charset="0"/>
            </a:endParaRPr>
          </a:p>
        </p:txBody>
      </p:sp>
    </p:spTree>
    <p:custDataLst>
      <p:tags r:id="rId1"/>
    </p:custDataLst>
    <p:extLst>
      <p:ext uri="{BB962C8B-B14F-4D97-AF65-F5344CB8AC3E}">
        <p14:creationId xmlns:p14="http://schemas.microsoft.com/office/powerpoint/2010/main" val="3583190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5"/>
          <p:cNvSpPr>
            <a:spLocks noChangeArrowheads="1"/>
          </p:cNvSpPr>
          <p:nvPr/>
        </p:nvSpPr>
        <p:spPr bwMode="auto">
          <a:xfrm>
            <a:off x="0" y="304800"/>
            <a:ext cx="9144000" cy="4746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buFontTx/>
              <a:buNone/>
              <a:defRPr/>
            </a:pPr>
            <a:r>
              <a:rPr lang="en-US" sz="3200" dirty="0" smtClean="0">
                <a:solidFill>
                  <a:schemeClr val="tx1"/>
                </a:solidFill>
                <a:latin typeface="Gotham Bold" panose="02000803030000020004" pitchFamily="2" charset="0"/>
              </a:rPr>
              <a:t>COURSE CONTENT:  MUSEUMS</a:t>
            </a:r>
            <a:endParaRPr lang="en-US" sz="3200" dirty="0">
              <a:solidFill>
                <a:schemeClr val="tx1"/>
              </a:solidFill>
              <a:latin typeface="Gotham Bold" panose="02000803030000020004" pitchFamily="2" charset="0"/>
            </a:endParaRPr>
          </a:p>
        </p:txBody>
      </p:sp>
      <p:pic>
        <p:nvPicPr>
          <p:cNvPr id="24580" name="Picture 4" descr="Guggenheim museum">
            <a:hlinkClick r:id="rId4"/>
          </p:cNvPr>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624802" y="1066381"/>
            <a:ext cx="5636291" cy="4471987"/>
          </a:xfrm>
          <a:prstGeom prst="rect">
            <a:avLst/>
          </a:prstGeom>
          <a:ln>
            <a:noFill/>
          </a:ln>
          <a:effectLst>
            <a:outerShdw blurRad="292100" dist="139700" dir="2700000" algn="tl" rotWithShape="0">
              <a:srgbClr val="333333">
                <a:alpha val="65000"/>
              </a:srgbClr>
            </a:outerShdw>
          </a:effectLst>
        </p:spPr>
        <p:style>
          <a:lnRef idx="2">
            <a:schemeClr val="dk1"/>
          </a:lnRef>
          <a:fillRef idx="1">
            <a:schemeClr val="lt1"/>
          </a:fillRef>
          <a:effectRef idx="0">
            <a:schemeClr val="dk1"/>
          </a:effectRef>
          <a:fontRef idx="minor">
            <a:schemeClr val="dk1"/>
          </a:fontRef>
        </p:style>
      </p:pic>
      <p:sp>
        <p:nvSpPr>
          <p:cNvPr id="6" name="Text Box 6"/>
          <p:cNvSpPr txBox="1">
            <a:spLocks noChangeArrowheads="1"/>
          </p:cNvSpPr>
          <p:nvPr/>
        </p:nvSpPr>
        <p:spPr bwMode="auto">
          <a:xfrm>
            <a:off x="0" y="5750004"/>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b="1">
                <a:solidFill>
                  <a:srgbClr val="78382E"/>
                </a:solidFill>
                <a:latin typeface="Arial" pitchFamily="34" charset="0"/>
                <a:ea typeface="ＭＳ Ｐゴシック" pitchFamily="34" charset="-128"/>
              </a:defRPr>
            </a:lvl1pPr>
            <a:lvl2pPr marL="742950" indent="-285750" eaLnBrk="0" hangingPunct="0">
              <a:defRPr sz="2200" b="1">
                <a:solidFill>
                  <a:srgbClr val="78382E"/>
                </a:solidFill>
                <a:latin typeface="Arial" pitchFamily="34" charset="0"/>
                <a:ea typeface="ＭＳ Ｐゴシック" pitchFamily="34" charset="-128"/>
              </a:defRPr>
            </a:lvl2pPr>
            <a:lvl3pPr marL="1143000" indent="-228600" eaLnBrk="0" hangingPunct="0">
              <a:defRPr sz="2200" b="1">
                <a:solidFill>
                  <a:srgbClr val="78382E"/>
                </a:solidFill>
                <a:latin typeface="Arial" pitchFamily="34" charset="0"/>
                <a:ea typeface="ＭＳ Ｐゴシック" pitchFamily="34" charset="-128"/>
              </a:defRPr>
            </a:lvl3pPr>
            <a:lvl4pPr marL="1600200" indent="-228600" eaLnBrk="0" hangingPunct="0">
              <a:defRPr sz="2200" b="1">
                <a:solidFill>
                  <a:srgbClr val="78382E"/>
                </a:solidFill>
                <a:latin typeface="Arial" pitchFamily="34" charset="0"/>
                <a:ea typeface="ＭＳ Ｐゴシック" pitchFamily="34" charset="-128"/>
              </a:defRPr>
            </a:lvl4pPr>
            <a:lvl5pPr marL="2057400" indent="-228600" eaLnBrk="0" hangingPunct="0">
              <a:defRPr sz="2200" b="1">
                <a:solidFill>
                  <a:srgbClr val="78382E"/>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200" b="1">
                <a:solidFill>
                  <a:srgbClr val="78382E"/>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200" b="1">
                <a:solidFill>
                  <a:srgbClr val="78382E"/>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200" b="1">
                <a:solidFill>
                  <a:srgbClr val="78382E"/>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200" b="1">
                <a:solidFill>
                  <a:srgbClr val="78382E"/>
                </a:solidFill>
                <a:latin typeface="Arial" pitchFamily="34" charset="0"/>
                <a:ea typeface="ＭＳ Ｐゴシック" pitchFamily="34" charset="-128"/>
              </a:defRPr>
            </a:lvl9pPr>
          </a:lstStyle>
          <a:p>
            <a:pPr algn="ctr" eaLnBrk="1" hangingPunct="1"/>
            <a:endParaRPr lang="en-US" dirty="0">
              <a:solidFill>
                <a:prstClr val="black"/>
              </a:solidFill>
            </a:endParaRPr>
          </a:p>
          <a:p>
            <a:pPr algn="ctr" eaLnBrk="1" hangingPunct="1"/>
            <a:r>
              <a:rPr lang="en-US" dirty="0">
                <a:solidFill>
                  <a:prstClr val="black"/>
                </a:solidFill>
                <a:latin typeface="Gotham" panose="02000504050000020004" pitchFamily="2" charset="0"/>
              </a:rPr>
              <a:t>Guggenheim Online: </a:t>
            </a:r>
            <a:r>
              <a:rPr lang="en-US" dirty="0">
                <a:solidFill>
                  <a:prstClr val="black"/>
                </a:solidFill>
                <a:latin typeface="Gotham" panose="02000504050000020004" pitchFamily="2" charset="0"/>
                <a:hlinkClick r:id="rId4"/>
              </a:rPr>
              <a:t>https://</a:t>
            </a:r>
            <a:r>
              <a:rPr lang="en-US" dirty="0" smtClean="0">
                <a:solidFill>
                  <a:prstClr val="black"/>
                </a:solidFill>
                <a:latin typeface="Gotham" panose="02000504050000020004" pitchFamily="2" charset="0"/>
                <a:hlinkClick r:id="rId4"/>
              </a:rPr>
              <a:t>www.guggenheim.org</a:t>
            </a:r>
            <a:endParaRPr lang="en-US" dirty="0">
              <a:solidFill>
                <a:prstClr val="black"/>
              </a:solidFill>
            </a:endParaRPr>
          </a:p>
        </p:txBody>
      </p:sp>
    </p:spTree>
    <p:custDataLst>
      <p:tags r:id="rId1"/>
    </p:custDataLst>
    <p:extLst>
      <p:ext uri="{BB962C8B-B14F-4D97-AF65-F5344CB8AC3E}">
        <p14:creationId xmlns:p14="http://schemas.microsoft.com/office/powerpoint/2010/main" val="30826323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a:xfrm>
            <a:off x="0" y="23447"/>
            <a:ext cx="9144000" cy="1143000"/>
          </a:xfrm>
        </p:spPr>
        <p:txBody>
          <a:bodyPr/>
          <a:lstStyle/>
          <a:p>
            <a:pPr eaLnBrk="1" hangingPunct="1">
              <a:defRPr/>
            </a:pPr>
            <a:r>
              <a:rPr lang="en-US" sz="3200" dirty="0" smtClean="0">
                <a:latin typeface="Gotham Bold" panose="02000803030000020004" pitchFamily="2" charset="0"/>
                <a:ea typeface="ＭＳ Ｐゴシック" pitchFamily="34" charset="-128"/>
              </a:rPr>
              <a:t>COURSE CONTENT:  INTERACTIVE SITES</a:t>
            </a:r>
          </a:p>
        </p:txBody>
      </p:sp>
      <p:sp>
        <p:nvSpPr>
          <p:cNvPr id="13315" name="Text Box 6"/>
          <p:cNvSpPr txBox="1">
            <a:spLocks noChangeArrowheads="1"/>
          </p:cNvSpPr>
          <p:nvPr/>
        </p:nvSpPr>
        <p:spPr bwMode="auto">
          <a:xfrm>
            <a:off x="0" y="5673804"/>
            <a:ext cx="91440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b="1">
                <a:solidFill>
                  <a:srgbClr val="78382E"/>
                </a:solidFill>
                <a:latin typeface="Arial" pitchFamily="34" charset="0"/>
                <a:ea typeface="ＭＳ Ｐゴシック" pitchFamily="34" charset="-128"/>
              </a:defRPr>
            </a:lvl1pPr>
            <a:lvl2pPr marL="742950" indent="-285750" eaLnBrk="0" hangingPunct="0">
              <a:defRPr sz="2200" b="1">
                <a:solidFill>
                  <a:srgbClr val="78382E"/>
                </a:solidFill>
                <a:latin typeface="Arial" pitchFamily="34" charset="0"/>
                <a:ea typeface="ＭＳ Ｐゴシック" pitchFamily="34" charset="-128"/>
              </a:defRPr>
            </a:lvl2pPr>
            <a:lvl3pPr marL="1143000" indent="-228600" eaLnBrk="0" hangingPunct="0">
              <a:defRPr sz="2200" b="1">
                <a:solidFill>
                  <a:srgbClr val="78382E"/>
                </a:solidFill>
                <a:latin typeface="Arial" pitchFamily="34" charset="0"/>
                <a:ea typeface="ＭＳ Ｐゴシック" pitchFamily="34" charset="-128"/>
              </a:defRPr>
            </a:lvl3pPr>
            <a:lvl4pPr marL="1600200" indent="-228600" eaLnBrk="0" hangingPunct="0">
              <a:defRPr sz="2200" b="1">
                <a:solidFill>
                  <a:srgbClr val="78382E"/>
                </a:solidFill>
                <a:latin typeface="Arial" pitchFamily="34" charset="0"/>
                <a:ea typeface="ＭＳ Ｐゴシック" pitchFamily="34" charset="-128"/>
              </a:defRPr>
            </a:lvl4pPr>
            <a:lvl5pPr marL="2057400" indent="-228600" eaLnBrk="0" hangingPunct="0">
              <a:defRPr sz="2200" b="1">
                <a:solidFill>
                  <a:srgbClr val="78382E"/>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200" b="1">
                <a:solidFill>
                  <a:srgbClr val="78382E"/>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200" b="1">
                <a:solidFill>
                  <a:srgbClr val="78382E"/>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200" b="1">
                <a:solidFill>
                  <a:srgbClr val="78382E"/>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200" b="1">
                <a:solidFill>
                  <a:srgbClr val="78382E"/>
                </a:solidFill>
                <a:latin typeface="Arial" pitchFamily="34" charset="0"/>
                <a:ea typeface="ＭＳ Ｐゴシック" pitchFamily="34" charset="-128"/>
              </a:defRPr>
            </a:lvl9pPr>
          </a:lstStyle>
          <a:p>
            <a:pPr algn="ctr" eaLnBrk="1" hangingPunct="1"/>
            <a:endParaRPr lang="en-US" dirty="0">
              <a:solidFill>
                <a:prstClr val="black"/>
              </a:solidFill>
              <a:latin typeface="Gotham" panose="02000504050000020004" pitchFamily="2" charset="0"/>
            </a:endParaRPr>
          </a:p>
          <a:p>
            <a:pPr algn="ctr" eaLnBrk="1" hangingPunct="1"/>
            <a:r>
              <a:rPr lang="en-US" dirty="0" smtClean="0">
                <a:solidFill>
                  <a:prstClr val="black"/>
                </a:solidFill>
                <a:latin typeface="Gotham" panose="02000504050000020004" pitchFamily="2" charset="0"/>
                <a:hlinkClick r:id="rId4"/>
              </a:rPr>
              <a:t>Example:  University of Houston Digital History Site</a:t>
            </a:r>
            <a:endParaRPr lang="en-US" dirty="0" smtClean="0">
              <a:solidFill>
                <a:prstClr val="black"/>
              </a:solidFill>
              <a:latin typeface="Gotham" panose="02000504050000020004" pitchFamily="2" charset="0"/>
            </a:endParaRPr>
          </a:p>
          <a:p>
            <a:pPr eaLnBrk="1" hangingPunct="1"/>
            <a:endParaRPr lang="en-US" dirty="0">
              <a:solidFill>
                <a:prstClr val="black"/>
              </a:solidFill>
            </a:endParaRPr>
          </a:p>
        </p:txBody>
      </p:sp>
      <p:pic>
        <p:nvPicPr>
          <p:cNvPr id="3" name="Picture 2" descr="Digital History">
            <a:hlinkClick r:id="rId4"/>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769646" y="1160585"/>
            <a:ext cx="5421923" cy="4554697"/>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7969802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507" y="0"/>
            <a:ext cx="8229600" cy="1143000"/>
          </a:xfrm>
        </p:spPr>
        <p:txBody>
          <a:bodyPr>
            <a:normAutofit/>
          </a:bodyPr>
          <a:lstStyle/>
          <a:p>
            <a:r>
              <a:rPr lang="en-US" sz="3200" dirty="0" smtClean="0">
                <a:latin typeface="Gotham Bold" panose="02000803030000020004" pitchFamily="2" charset="0"/>
              </a:rPr>
              <a:t>OPEN EDUCATION MOVEMENT</a:t>
            </a:r>
            <a:endParaRPr lang="en-US" sz="3200" dirty="0">
              <a:latin typeface="Gotham Bold" panose="02000803030000020004" pitchFamily="2" charset="0"/>
            </a:endParaRPr>
          </a:p>
        </p:txBody>
      </p:sp>
      <p:pic>
        <p:nvPicPr>
          <p:cNvPr id="6" name="Picture 5" descr="creative commons">
            <a:hlinkClick r:id="rId4"/>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36287" y="4904998"/>
            <a:ext cx="1187714" cy="746990"/>
          </a:xfrm>
          <a:prstGeom prst="rect">
            <a:avLst/>
          </a:prstGeom>
        </p:spPr>
      </p:pic>
      <p:pic>
        <p:nvPicPr>
          <p:cNvPr id="7" name="Picture 6" descr="OER">
            <a:hlinkClick r:id="rId6"/>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029200" y="5804273"/>
            <a:ext cx="1314041" cy="878370"/>
          </a:xfrm>
          <a:prstGeom prst="rect">
            <a:avLst/>
          </a:prstGeom>
        </p:spPr>
      </p:pic>
      <p:pic>
        <p:nvPicPr>
          <p:cNvPr id="8" name="Picture 7" descr="open">
            <a:hlinkClick r:id="rId8"/>
          </p:cNvPr>
          <p:cNvPicPr>
            <a:picLocks noChangeAspect="1"/>
          </p:cNvPicPr>
          <p:nvPr/>
        </p:nvPicPr>
        <p:blipFill rotWithShape="1">
          <a:blip r:embed="rId9" cstate="email">
            <a:extLst>
              <a:ext uri="{28A0092B-C50C-407E-A947-70E740481C1C}">
                <a14:useLocalDpi xmlns:a14="http://schemas.microsoft.com/office/drawing/2010/main" val="0"/>
              </a:ext>
            </a:extLst>
          </a:blip>
          <a:srcRect/>
          <a:stretch/>
        </p:blipFill>
        <p:spPr>
          <a:xfrm>
            <a:off x="2029990" y="4900736"/>
            <a:ext cx="6690075" cy="751252"/>
          </a:xfrm>
          <a:prstGeom prst="rect">
            <a:avLst/>
          </a:prstGeom>
          <a:ln>
            <a:solidFill>
              <a:schemeClr val="tx1"/>
            </a:solidFill>
          </a:ln>
        </p:spPr>
      </p:pic>
      <p:pic>
        <p:nvPicPr>
          <p:cNvPr id="9" name="Picture 8" descr="creative commons">
            <a:hlinkClick r:id="rId10"/>
          </p:cNvPr>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330730" y="5804273"/>
            <a:ext cx="4417898" cy="856411"/>
          </a:xfrm>
          <a:prstGeom prst="rect">
            <a:avLst/>
          </a:prstGeom>
        </p:spPr>
      </p:pic>
      <p:pic>
        <p:nvPicPr>
          <p:cNvPr id="10" name="Picture 9" descr="CC Search"/>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6623813" y="5790709"/>
            <a:ext cx="2092294" cy="891934"/>
          </a:xfrm>
          <a:prstGeom prst="rect">
            <a:avLst/>
          </a:prstGeom>
        </p:spPr>
      </p:pic>
      <p:sp>
        <p:nvSpPr>
          <p:cNvPr id="3" name="Rectangle 2"/>
          <p:cNvSpPr/>
          <p:nvPr/>
        </p:nvSpPr>
        <p:spPr>
          <a:xfrm>
            <a:off x="330730" y="987140"/>
            <a:ext cx="8385377" cy="3816429"/>
          </a:xfrm>
          <a:prstGeom prst="rect">
            <a:avLst/>
          </a:prstGeom>
        </p:spPr>
        <p:txBody>
          <a:bodyPr wrap="square">
            <a:spAutoFit/>
          </a:bodyPr>
          <a:lstStyle/>
          <a:p>
            <a:r>
              <a:rPr lang="en-US" dirty="0">
                <a:solidFill>
                  <a:srgbClr val="222222"/>
                </a:solidFill>
                <a:latin typeface="Gotham Bold" panose="02000803030000020004" pitchFamily="2" charset="0"/>
              </a:rPr>
              <a:t>What are Open Educational Resources (OER)?</a:t>
            </a:r>
          </a:p>
          <a:p>
            <a:r>
              <a:rPr lang="en-US" sz="1600" dirty="0">
                <a:solidFill>
                  <a:srgbClr val="222222"/>
                </a:solidFill>
                <a:latin typeface="Gotham" panose="02000504050000020004" pitchFamily="2" charset="0"/>
              </a:rPr>
              <a:t>Open educational resources (OER) are free and openly licensed educational materials that can be used for teaching, learning, research, and other purposes.</a:t>
            </a:r>
          </a:p>
          <a:p>
            <a:endParaRPr lang="en-US" sz="1600" dirty="0" smtClean="0">
              <a:solidFill>
                <a:srgbClr val="222222"/>
              </a:solidFill>
              <a:latin typeface="Gotham" panose="02000504050000020004" pitchFamily="2" charset="0"/>
            </a:endParaRPr>
          </a:p>
          <a:p>
            <a:r>
              <a:rPr lang="en-US" sz="1600" dirty="0" smtClean="0">
                <a:solidFill>
                  <a:srgbClr val="222222"/>
                </a:solidFill>
                <a:latin typeface="Gotham" panose="02000504050000020004" pitchFamily="2" charset="0"/>
              </a:rPr>
              <a:t>Open </a:t>
            </a:r>
            <a:r>
              <a:rPr lang="en-US" sz="1600" dirty="0">
                <a:solidFill>
                  <a:srgbClr val="222222"/>
                </a:solidFill>
                <a:latin typeface="Gotham" panose="02000504050000020004" pitchFamily="2" charset="0"/>
              </a:rPr>
              <a:t>Education "...is the simple and powerful idea that the world’s knowledge is a public good and that technology in general and the Web in particular provide an extraordinary opportunity for everyone to share, use, and reuse knowledge</a:t>
            </a:r>
            <a:r>
              <a:rPr lang="en-US" sz="1600" dirty="0" smtClean="0">
                <a:solidFill>
                  <a:srgbClr val="222222"/>
                </a:solidFill>
                <a:latin typeface="Gotham" panose="02000504050000020004" pitchFamily="2" charset="0"/>
              </a:rPr>
              <a:t>.“</a:t>
            </a:r>
          </a:p>
          <a:p>
            <a:endParaRPr lang="en-US" sz="1600" dirty="0" smtClean="0">
              <a:latin typeface="Gotham" panose="02000504050000020004" pitchFamily="2" charset="0"/>
            </a:endParaRPr>
          </a:p>
          <a:p>
            <a:r>
              <a:rPr lang="en-US" sz="1600" dirty="0" smtClean="0">
                <a:latin typeface="Gotham" panose="02000504050000020004" pitchFamily="2" charset="0"/>
              </a:rPr>
              <a:t>"</a:t>
            </a:r>
            <a:r>
              <a:rPr lang="en-US" sz="1600" dirty="0">
                <a:latin typeface="Gotham" panose="02000504050000020004" pitchFamily="2" charset="0"/>
              </a:rPr>
              <a:t>OER are teaching, learning, and research resources that reside in the public domain or have been released under an intellectual property license that permits their free use and re-purposing by others. Open educational resources include full courses, course materials, modules, textbooks, streaming videos, tests, software, and any other tools, materials, or techniques used to support access to knowledge."</a:t>
            </a:r>
            <a:r>
              <a:rPr lang="en-US" sz="1600" dirty="0">
                <a:solidFill>
                  <a:srgbClr val="222222"/>
                </a:solidFill>
                <a:latin typeface="Gotham" panose="02000504050000020004" pitchFamily="2" charset="0"/>
              </a:rPr>
              <a:t/>
            </a:r>
            <a:br>
              <a:rPr lang="en-US" sz="1600" dirty="0">
                <a:solidFill>
                  <a:srgbClr val="222222"/>
                </a:solidFill>
                <a:latin typeface="Gotham" panose="02000504050000020004" pitchFamily="2" charset="0"/>
              </a:rPr>
            </a:br>
            <a:r>
              <a:rPr lang="en-US" sz="1600" dirty="0">
                <a:solidFill>
                  <a:srgbClr val="222222"/>
                </a:solidFill>
                <a:latin typeface="Gotham" panose="02000504050000020004" pitchFamily="2" charset="0"/>
              </a:rPr>
              <a:t>—</a:t>
            </a:r>
            <a:r>
              <a:rPr lang="en-US" sz="1600" dirty="0">
                <a:solidFill>
                  <a:srgbClr val="428BCA"/>
                </a:solidFill>
                <a:latin typeface="Gotham" panose="02000504050000020004" pitchFamily="2" charset="0"/>
                <a:hlinkClick r:id="rId13"/>
              </a:rPr>
              <a:t>The William and Flora Hewlett Foundation</a:t>
            </a:r>
            <a:endParaRPr lang="en-US" sz="1600" b="0" i="0" dirty="0">
              <a:solidFill>
                <a:srgbClr val="222222"/>
              </a:solidFill>
              <a:effectLst/>
              <a:latin typeface="Gotham" panose="02000504050000020004" pitchFamily="2" charset="0"/>
            </a:endParaRPr>
          </a:p>
        </p:txBody>
      </p:sp>
    </p:spTree>
    <p:custDataLst>
      <p:tags r:id="rId1"/>
    </p:custDataLst>
    <p:extLst>
      <p:ext uri="{BB962C8B-B14F-4D97-AF65-F5344CB8AC3E}">
        <p14:creationId xmlns:p14="http://schemas.microsoft.com/office/powerpoint/2010/main" val="8155449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143000"/>
          </a:xfrm>
        </p:spPr>
        <p:txBody>
          <a:bodyPr/>
          <a:lstStyle/>
          <a:p>
            <a:pPr>
              <a:defRPr/>
            </a:pPr>
            <a:r>
              <a:rPr lang="en-US" sz="3200" dirty="0" smtClean="0">
                <a:latin typeface="Gotham Bold" panose="02000803030000020004" pitchFamily="2" charset="0"/>
                <a:ea typeface="ＭＳ Ｐゴシック" pitchFamily="34" charset="-128"/>
              </a:rPr>
              <a:t>COURSE CONTENT:  SPEAKERS</a:t>
            </a:r>
          </a:p>
        </p:txBody>
      </p:sp>
      <p:pic>
        <p:nvPicPr>
          <p:cNvPr id="14339" name="Content Placeholder 3" descr="TedTalks">
            <a:hlinkClick r:id="rId4"/>
          </p:cNvPr>
          <p:cNvPicPr>
            <a:picLocks noGrp="1" noChangeAspect="1"/>
          </p:cNvPicPr>
          <p:nvPr>
            <p:ph idx="1"/>
          </p:nvPr>
        </p:nvPicPr>
        <p:blipFill>
          <a:blip r:embed="rId5" cstate="email">
            <a:extLst>
              <a:ext uri="{28A0092B-C50C-407E-A947-70E740481C1C}">
                <a14:useLocalDpi xmlns:a14="http://schemas.microsoft.com/office/drawing/2010/main" val="0"/>
              </a:ext>
            </a:extLst>
          </a:blip>
          <a:srcRect l="1439" r="1439"/>
          <a:stretch>
            <a:fillRect/>
          </a:stretch>
        </p:blipFill>
        <p:spPr>
          <a:xfrm>
            <a:off x="457200" y="1143000"/>
            <a:ext cx="8229600" cy="4525963"/>
          </a:xfrm>
        </p:spPr>
        <p:style>
          <a:lnRef idx="2">
            <a:schemeClr val="dk1"/>
          </a:lnRef>
          <a:fillRef idx="1">
            <a:schemeClr val="lt1"/>
          </a:fillRef>
          <a:effectRef idx="0">
            <a:schemeClr val="dk1"/>
          </a:effectRef>
          <a:fontRef idx="minor">
            <a:schemeClr val="dk1"/>
          </a:fontRef>
        </p:style>
      </p:pic>
      <p:sp>
        <p:nvSpPr>
          <p:cNvPr id="6" name="Text Box 6"/>
          <p:cNvSpPr txBox="1">
            <a:spLocks noChangeArrowheads="1"/>
          </p:cNvSpPr>
          <p:nvPr/>
        </p:nvSpPr>
        <p:spPr bwMode="auto">
          <a:xfrm>
            <a:off x="3962624" y="5445204"/>
            <a:ext cx="1447576"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b="1">
                <a:solidFill>
                  <a:srgbClr val="78382E"/>
                </a:solidFill>
                <a:latin typeface="Arial" pitchFamily="34" charset="0"/>
                <a:ea typeface="ＭＳ Ｐゴシック" pitchFamily="34" charset="-128"/>
              </a:defRPr>
            </a:lvl1pPr>
            <a:lvl2pPr marL="742950" indent="-285750" eaLnBrk="0" hangingPunct="0">
              <a:defRPr sz="2200" b="1">
                <a:solidFill>
                  <a:srgbClr val="78382E"/>
                </a:solidFill>
                <a:latin typeface="Arial" pitchFamily="34" charset="0"/>
                <a:ea typeface="ＭＳ Ｐゴシック" pitchFamily="34" charset="-128"/>
              </a:defRPr>
            </a:lvl2pPr>
            <a:lvl3pPr marL="1143000" indent="-228600" eaLnBrk="0" hangingPunct="0">
              <a:defRPr sz="2200" b="1">
                <a:solidFill>
                  <a:srgbClr val="78382E"/>
                </a:solidFill>
                <a:latin typeface="Arial" pitchFamily="34" charset="0"/>
                <a:ea typeface="ＭＳ Ｐゴシック" pitchFamily="34" charset="-128"/>
              </a:defRPr>
            </a:lvl3pPr>
            <a:lvl4pPr marL="1600200" indent="-228600" eaLnBrk="0" hangingPunct="0">
              <a:defRPr sz="2200" b="1">
                <a:solidFill>
                  <a:srgbClr val="78382E"/>
                </a:solidFill>
                <a:latin typeface="Arial" pitchFamily="34" charset="0"/>
                <a:ea typeface="ＭＳ Ｐゴシック" pitchFamily="34" charset="-128"/>
              </a:defRPr>
            </a:lvl4pPr>
            <a:lvl5pPr marL="2057400" indent="-228600" eaLnBrk="0" hangingPunct="0">
              <a:defRPr sz="2200" b="1">
                <a:solidFill>
                  <a:srgbClr val="78382E"/>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200" b="1">
                <a:solidFill>
                  <a:srgbClr val="78382E"/>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200" b="1">
                <a:solidFill>
                  <a:srgbClr val="78382E"/>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200" b="1">
                <a:solidFill>
                  <a:srgbClr val="78382E"/>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200" b="1">
                <a:solidFill>
                  <a:srgbClr val="78382E"/>
                </a:solidFill>
                <a:latin typeface="Arial" pitchFamily="34" charset="0"/>
                <a:ea typeface="ＭＳ Ｐゴシック" pitchFamily="34" charset="-128"/>
              </a:defRPr>
            </a:lvl9pPr>
          </a:lstStyle>
          <a:p>
            <a:pPr eaLnBrk="1" hangingPunct="1"/>
            <a:endParaRPr lang="en-US" dirty="0">
              <a:solidFill>
                <a:prstClr val="black"/>
              </a:solidFill>
            </a:endParaRPr>
          </a:p>
          <a:p>
            <a:pPr eaLnBrk="1" hangingPunct="1"/>
            <a:r>
              <a:rPr lang="en-US" dirty="0" smtClean="0">
                <a:solidFill>
                  <a:prstClr val="black"/>
                </a:solidFill>
                <a:latin typeface="Gotham" panose="02000504050000020004" pitchFamily="2" charset="0"/>
                <a:hlinkClick r:id="rId4"/>
              </a:rPr>
              <a:t>Ted Talks</a:t>
            </a:r>
            <a:endParaRPr lang="en-US" dirty="0">
              <a:solidFill>
                <a:prstClr val="black"/>
              </a:solidFill>
              <a:latin typeface="Gotham" panose="02000504050000020004" pitchFamily="2" charset="0"/>
            </a:endParaRPr>
          </a:p>
          <a:p>
            <a:pPr eaLnBrk="1" hangingPunct="1"/>
            <a:endParaRPr lang="en-US" dirty="0">
              <a:solidFill>
                <a:prstClr val="black"/>
              </a:solidFill>
            </a:endParaRPr>
          </a:p>
        </p:txBody>
      </p:sp>
    </p:spTree>
    <p:custDataLst>
      <p:tags r:id="rId1"/>
    </p:custDataLst>
    <p:extLst>
      <p:ext uri="{BB962C8B-B14F-4D97-AF65-F5344CB8AC3E}">
        <p14:creationId xmlns:p14="http://schemas.microsoft.com/office/powerpoint/2010/main" val="37472205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dirty="0" smtClean="0">
                <a:latin typeface="Gotham Bold" panose="02000803030000020004" pitchFamily="2" charset="0"/>
              </a:rPr>
              <a:t>“LESSONS WORTH SHARING”</a:t>
            </a:r>
            <a:endParaRPr lang="en-US" sz="3200" dirty="0">
              <a:latin typeface="Gotham Bold" panose="02000803030000020004" pitchFamily="2" charset="0"/>
            </a:endParaRPr>
          </a:p>
        </p:txBody>
      </p:sp>
      <p:pic>
        <p:nvPicPr>
          <p:cNvPr id="6" name="Content Placeholder 5" descr="TedEd">
            <a:hlinkClick r:id="rId4"/>
          </p:cNvPr>
          <p:cNvPicPr>
            <a:picLocks noGrp="1" noChangeAspect="1"/>
          </p:cNvPicPr>
          <p:nvPr>
            <p:ph idx="1"/>
          </p:nvPr>
        </p:nvPicPr>
        <p:blipFill>
          <a:blip r:embed="rId5" cstate="email">
            <a:extLst>
              <a:ext uri="{28A0092B-C50C-407E-A947-70E740481C1C}">
                <a14:useLocalDpi xmlns:a14="http://schemas.microsoft.com/office/drawing/2010/main" val="0"/>
              </a:ext>
            </a:extLst>
          </a:blip>
          <a:stretch>
            <a:fillRect/>
          </a:stretch>
        </p:blipFill>
        <p:spPr>
          <a:xfrm>
            <a:off x="609168" y="1219200"/>
            <a:ext cx="7620431" cy="5084313"/>
          </a:xfrm>
        </p:spPr>
      </p:pic>
    </p:spTree>
    <p:custDataLst>
      <p:tags r:id="rId1"/>
    </p:custDataLst>
    <p:extLst>
      <p:ext uri="{BB962C8B-B14F-4D97-AF65-F5344CB8AC3E}">
        <p14:creationId xmlns:p14="http://schemas.microsoft.com/office/powerpoint/2010/main" val="35981078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30" name="Rectangle 6"/>
          <p:cNvSpPr>
            <a:spLocks noGrp="1" noChangeArrowheads="1"/>
          </p:cNvSpPr>
          <p:nvPr>
            <p:ph type="title"/>
          </p:nvPr>
        </p:nvSpPr>
        <p:spPr>
          <a:xfrm>
            <a:off x="457200" y="0"/>
            <a:ext cx="8229600" cy="1143000"/>
          </a:xfrm>
        </p:spPr>
        <p:txBody>
          <a:bodyPr/>
          <a:lstStyle/>
          <a:p>
            <a:pPr eaLnBrk="1" hangingPunct="1">
              <a:defRPr/>
            </a:pPr>
            <a:r>
              <a:rPr lang="en-US" sz="3200" dirty="0" smtClean="0">
                <a:latin typeface="Gotham Bold" panose="02000803030000020004" pitchFamily="2" charset="0"/>
                <a:ea typeface="ＭＳ Ｐゴシック" pitchFamily="34" charset="-128"/>
              </a:rPr>
              <a:t>COURSE CONTENT:  </a:t>
            </a:r>
            <a:r>
              <a:rPr lang="en-US" sz="3200" dirty="0" smtClean="0">
                <a:latin typeface="Gotham Bold" panose="02000803030000020004" pitchFamily="2" charset="0"/>
                <a:ea typeface="ＭＳ Ｐゴシック" pitchFamily="34" charset="-128"/>
                <a:hlinkClick r:id="rId4"/>
              </a:rPr>
              <a:t>YOUTUBE’S EDU</a:t>
            </a:r>
            <a:endParaRPr lang="en-US" sz="3200" dirty="0" smtClean="0">
              <a:latin typeface="Gotham Bold" panose="02000803030000020004" pitchFamily="2" charset="0"/>
              <a:ea typeface="ＭＳ Ｐゴシック" pitchFamily="34" charset="-128"/>
            </a:endParaRPr>
          </a:p>
        </p:txBody>
      </p:sp>
      <p:sp>
        <p:nvSpPr>
          <p:cNvPr id="32771" name="Rectangle 7"/>
          <p:cNvSpPr>
            <a:spLocks noGrp="1" noChangeAspect="1" noChangeArrowheads="1"/>
          </p:cNvSpPr>
          <p:nvPr>
            <p:ph idx="1"/>
          </p:nvPr>
        </p:nvSpPr>
        <p:spPr>
          <a:xfrm>
            <a:off x="457200" y="5257800"/>
            <a:ext cx="8229600" cy="1600200"/>
          </a:xfrm>
        </p:spPr>
        <p:txBody>
          <a:bodyPr>
            <a:normAutofit fontScale="92500" lnSpcReduction="10000"/>
          </a:bodyPr>
          <a:lstStyle/>
          <a:p>
            <a:pPr marL="0" indent="0" algn="ctr" eaLnBrk="1" hangingPunct="1">
              <a:buNone/>
              <a:defRPr/>
            </a:pPr>
            <a:r>
              <a:rPr lang="en-US" sz="2800" dirty="0" smtClean="0">
                <a:latin typeface="Gotham" panose="02000504050000020004" pitchFamily="2" charset="0"/>
                <a:ea typeface="ＭＳ Ｐゴシック" pitchFamily="34" charset="-128"/>
              </a:rPr>
              <a:t>If you want to learn how blogs, wikis and RSS feeds work, check out YouTube’</a:t>
            </a:r>
            <a:r>
              <a:rPr lang="en-US" altLang="ja-JP" sz="2800" dirty="0" smtClean="0">
                <a:latin typeface="Gotham" panose="02000504050000020004" pitchFamily="2" charset="0"/>
                <a:ea typeface="ＭＳ Ｐゴシック" pitchFamily="34" charset="-128"/>
              </a:rPr>
              <a:t>s </a:t>
            </a:r>
            <a:r>
              <a:rPr lang="en-US" sz="2800" dirty="0" smtClean="0">
                <a:latin typeface="Gotham" panose="02000504050000020004" pitchFamily="2" charset="0"/>
                <a:ea typeface="ＭＳ Ｐゴシック" pitchFamily="34" charset="-128"/>
              </a:rPr>
              <a:t> </a:t>
            </a:r>
            <a:r>
              <a:rPr lang="en-US" sz="2800" dirty="0" smtClean="0">
                <a:latin typeface="Gotham" panose="02000504050000020004" pitchFamily="2" charset="0"/>
                <a:ea typeface="ＭＳ Ｐゴシック" pitchFamily="34" charset="-128"/>
                <a:hlinkClick r:id="rId5"/>
              </a:rPr>
              <a:t>In Plain English</a:t>
            </a:r>
            <a:r>
              <a:rPr lang="en-US" sz="2800" dirty="0" smtClean="0">
                <a:latin typeface="Gotham" panose="02000504050000020004" pitchFamily="2" charset="0"/>
                <a:ea typeface="ＭＳ Ｐゴシック" pitchFamily="34" charset="-128"/>
              </a:rPr>
              <a:t>.  Consider sharing them with your students so they can learn too…</a:t>
            </a:r>
            <a:endParaRPr lang="en-US" sz="2800" dirty="0" smtClean="0">
              <a:effectLst>
                <a:outerShdw blurRad="38100" dist="38100" dir="2700000" algn="tl">
                  <a:srgbClr val="000000"/>
                </a:outerShdw>
              </a:effectLst>
              <a:latin typeface="Gotham" panose="02000504050000020004" pitchFamily="2" charset="0"/>
              <a:ea typeface="ＭＳ Ｐゴシック" pitchFamily="34" charset="-128"/>
            </a:endParaRPr>
          </a:p>
        </p:txBody>
      </p:sp>
      <p:pic>
        <p:nvPicPr>
          <p:cNvPr id="3" name="Picture 2" descr="Youtube Edu">
            <a:hlinkClick r:id="rId4"/>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981200" y="1219200"/>
            <a:ext cx="5130419" cy="3886200"/>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9261094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ChangeArrowheads="1"/>
          </p:cNvSpPr>
          <p:nvPr>
            <p:ph type="title"/>
          </p:nvPr>
        </p:nvSpPr>
        <p:spPr>
          <a:xfrm>
            <a:off x="457200" y="0"/>
            <a:ext cx="8229600" cy="1143000"/>
          </a:xfrm>
        </p:spPr>
        <p:txBody>
          <a:bodyPr/>
          <a:lstStyle/>
          <a:p>
            <a:pPr eaLnBrk="1" hangingPunct="1">
              <a:defRPr/>
            </a:pPr>
            <a:r>
              <a:rPr lang="en-US" sz="3200" dirty="0" smtClean="0">
                <a:latin typeface="Gotham Bold" panose="02000803030000020004" pitchFamily="2" charset="0"/>
                <a:ea typeface="ＭＳ Ｐゴシック" pitchFamily="34" charset="-128"/>
              </a:rPr>
              <a:t>COURSE CONTENT:  OPEN SOURCE</a:t>
            </a:r>
          </a:p>
        </p:txBody>
      </p:sp>
      <p:sp>
        <p:nvSpPr>
          <p:cNvPr id="29699" name="Rectangle 3"/>
          <p:cNvSpPr>
            <a:spLocks noGrp="1" noChangeAspect="1" noChangeArrowheads="1"/>
          </p:cNvSpPr>
          <p:nvPr>
            <p:ph idx="1"/>
          </p:nvPr>
        </p:nvSpPr>
        <p:spPr>
          <a:xfrm>
            <a:off x="228600" y="1600200"/>
            <a:ext cx="4572000" cy="4525963"/>
          </a:xfrm>
        </p:spPr>
        <p:txBody>
          <a:bodyPr/>
          <a:lstStyle/>
          <a:p>
            <a:pPr eaLnBrk="1" hangingPunct="1">
              <a:buFontTx/>
              <a:buNone/>
              <a:defRPr/>
            </a:pPr>
            <a:r>
              <a:rPr lang="en-US" sz="2800" dirty="0" smtClean="0">
                <a:latin typeface="Gotham" panose="02000504050000020004" pitchFamily="2" charset="0"/>
                <a:hlinkClick r:id="rId4"/>
              </a:rPr>
              <a:t>MIT Open Courseware Initiative</a:t>
            </a:r>
            <a:endParaRPr lang="en-US" sz="2800" dirty="0" smtClean="0">
              <a:latin typeface="Gotham" panose="02000504050000020004" pitchFamily="2" charset="0"/>
            </a:endParaRPr>
          </a:p>
          <a:p>
            <a:pPr eaLnBrk="1" hangingPunct="1">
              <a:buFontTx/>
              <a:buNone/>
              <a:defRPr/>
            </a:pPr>
            <a:r>
              <a:rPr lang="en-US" sz="2800" dirty="0" smtClean="0">
                <a:latin typeface="Gotham" panose="02000504050000020004" pitchFamily="2" charset="0"/>
                <a:hlinkClick r:id="rId5"/>
              </a:rPr>
              <a:t>Internet Archives</a:t>
            </a:r>
            <a:endParaRPr lang="en-US" sz="2800" dirty="0" smtClean="0">
              <a:latin typeface="Gotham" panose="02000504050000020004" pitchFamily="2" charset="0"/>
            </a:endParaRPr>
          </a:p>
          <a:p>
            <a:pPr eaLnBrk="1" hangingPunct="1">
              <a:buFontTx/>
              <a:buNone/>
              <a:defRPr/>
            </a:pPr>
            <a:r>
              <a:rPr lang="en-US" sz="2800" dirty="0" err="1" smtClean="0">
                <a:latin typeface="Gotham" panose="02000504050000020004" pitchFamily="2" charset="0"/>
                <a:hlinkClick r:id="rId6"/>
              </a:rPr>
              <a:t>GoogleBooks</a:t>
            </a:r>
            <a:endParaRPr lang="en-US" sz="2800" dirty="0" smtClean="0">
              <a:latin typeface="Gotham" panose="02000504050000020004" pitchFamily="2" charset="0"/>
            </a:endParaRPr>
          </a:p>
          <a:p>
            <a:pPr eaLnBrk="1" hangingPunct="1">
              <a:buFontTx/>
              <a:buNone/>
              <a:defRPr/>
            </a:pPr>
            <a:r>
              <a:rPr lang="en-US" sz="2800" dirty="0" smtClean="0">
                <a:latin typeface="Gotham" panose="02000504050000020004" pitchFamily="2" charset="0"/>
                <a:hlinkClick r:id="rId7"/>
              </a:rPr>
              <a:t>ITunes U</a:t>
            </a:r>
            <a:endParaRPr lang="en-US" sz="2800" dirty="0" smtClean="0">
              <a:latin typeface="Gotham" panose="02000504050000020004" pitchFamily="2" charset="0"/>
            </a:endParaRPr>
          </a:p>
          <a:p>
            <a:pPr eaLnBrk="1" hangingPunct="1">
              <a:buFontTx/>
              <a:buNone/>
              <a:defRPr/>
            </a:pPr>
            <a:r>
              <a:rPr lang="en-US" sz="2800" dirty="0" smtClean="0">
                <a:latin typeface="Gotham" panose="02000504050000020004" pitchFamily="2" charset="0"/>
                <a:hlinkClick r:id="rId8"/>
              </a:rPr>
              <a:t>Creative Commons</a:t>
            </a:r>
            <a:endParaRPr lang="en-US" sz="2800" dirty="0" smtClean="0">
              <a:latin typeface="Gotham" panose="02000504050000020004" pitchFamily="2" charset="0"/>
            </a:endParaRPr>
          </a:p>
          <a:p>
            <a:pPr eaLnBrk="1" hangingPunct="1">
              <a:buFontTx/>
              <a:buNone/>
              <a:defRPr/>
            </a:pPr>
            <a:r>
              <a:rPr lang="en-US" sz="2800" dirty="0" smtClean="0">
                <a:latin typeface="Gotham" panose="02000504050000020004" pitchFamily="2" charset="0"/>
                <a:hlinkClick r:id="rId9"/>
              </a:rPr>
              <a:t>Slideshare</a:t>
            </a:r>
            <a:endParaRPr lang="en-US" sz="2800" dirty="0" smtClean="0">
              <a:latin typeface="Gotham" panose="02000504050000020004" pitchFamily="2" charset="0"/>
            </a:endParaRPr>
          </a:p>
          <a:p>
            <a:pPr eaLnBrk="1" hangingPunct="1">
              <a:buFontTx/>
              <a:buNone/>
              <a:defRPr/>
            </a:pPr>
            <a:endParaRPr lang="en-US" sz="2800" dirty="0" smtClean="0">
              <a:latin typeface="Gotham" panose="02000504050000020004" pitchFamily="2" charset="0"/>
            </a:endParaRPr>
          </a:p>
          <a:p>
            <a:pPr eaLnBrk="1" hangingPunct="1">
              <a:buFontTx/>
              <a:buNone/>
              <a:defRPr/>
            </a:pPr>
            <a:endParaRPr lang="en-US" sz="2800" dirty="0" smtClean="0">
              <a:latin typeface="Gotham" panose="02000504050000020004" pitchFamily="2" charset="0"/>
            </a:endParaRPr>
          </a:p>
          <a:p>
            <a:pPr eaLnBrk="1" hangingPunct="1">
              <a:buFontTx/>
              <a:buNone/>
              <a:defRPr/>
            </a:pPr>
            <a:endParaRPr lang="en-US" sz="2400" dirty="0" smtClean="0">
              <a:latin typeface="Gotham" panose="02000504050000020004" pitchFamily="2" charset="0"/>
            </a:endParaRPr>
          </a:p>
        </p:txBody>
      </p:sp>
      <p:pic>
        <p:nvPicPr>
          <p:cNvPr id="2" name="Picture 1" descr="MIT OpenCourseWare">
            <a:hlinkClick r:id="rId10"/>
          </p:cNvPr>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4419600" y="1676400"/>
            <a:ext cx="4467506" cy="4311461"/>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8028972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ChangeArrowheads="1"/>
          </p:cNvSpPr>
          <p:nvPr>
            <p:ph type="title"/>
          </p:nvPr>
        </p:nvSpPr>
        <p:spPr>
          <a:xfrm>
            <a:off x="457200" y="0"/>
            <a:ext cx="8229600" cy="1143000"/>
          </a:xfrm>
        </p:spPr>
        <p:txBody>
          <a:bodyPr/>
          <a:lstStyle/>
          <a:p>
            <a:pPr eaLnBrk="1" hangingPunct="1">
              <a:defRPr/>
            </a:pPr>
            <a:r>
              <a:rPr lang="en-US" sz="3200" dirty="0" smtClean="0">
                <a:latin typeface="Gotham Bold" panose="02000803030000020004" pitchFamily="2" charset="0"/>
                <a:ea typeface="ＭＳ Ｐゴシック" pitchFamily="34" charset="-128"/>
              </a:rPr>
              <a:t>SIMULATIONS / GAMES</a:t>
            </a:r>
          </a:p>
        </p:txBody>
      </p:sp>
      <p:sp>
        <p:nvSpPr>
          <p:cNvPr id="29699" name="Rectangle 3"/>
          <p:cNvSpPr>
            <a:spLocks noGrp="1" noChangeAspect="1" noChangeArrowheads="1"/>
          </p:cNvSpPr>
          <p:nvPr>
            <p:ph idx="1"/>
          </p:nvPr>
        </p:nvSpPr>
        <p:spPr>
          <a:xfrm>
            <a:off x="228600" y="1600200"/>
            <a:ext cx="4267200" cy="4525963"/>
          </a:xfrm>
        </p:spPr>
        <p:txBody>
          <a:bodyPr>
            <a:normAutofit/>
          </a:bodyPr>
          <a:lstStyle/>
          <a:p>
            <a:pPr eaLnBrk="1" hangingPunct="1">
              <a:buFontTx/>
              <a:buNone/>
              <a:defRPr/>
            </a:pPr>
            <a:r>
              <a:rPr lang="en-US" sz="2800" dirty="0" smtClean="0">
                <a:latin typeface="Gotham" panose="02000504050000020004" pitchFamily="2" charset="0"/>
              </a:rPr>
              <a:t>CSI: The Experience Web Adventures </a:t>
            </a:r>
            <a:r>
              <a:rPr lang="en-US" sz="2000" dirty="0" smtClean="0">
                <a:latin typeface="Gotham" panose="02000504050000020004" pitchFamily="2" charset="0"/>
                <a:hlinkClick r:id="rId4"/>
              </a:rPr>
              <a:t>http://forensics.rice.edu</a:t>
            </a:r>
            <a:endParaRPr lang="en-US" sz="2000" dirty="0" smtClean="0">
              <a:latin typeface="Gotham" panose="02000504050000020004" pitchFamily="2" charset="0"/>
            </a:endParaRPr>
          </a:p>
          <a:p>
            <a:pPr eaLnBrk="1" hangingPunct="1">
              <a:buFontTx/>
              <a:buNone/>
              <a:defRPr/>
            </a:pPr>
            <a:endParaRPr lang="en-US" sz="2800" dirty="0" smtClean="0">
              <a:latin typeface="Gotham" panose="02000504050000020004" pitchFamily="2" charset="0"/>
            </a:endParaRPr>
          </a:p>
          <a:p>
            <a:pPr eaLnBrk="1" hangingPunct="1">
              <a:buFontTx/>
              <a:buNone/>
              <a:defRPr/>
            </a:pPr>
            <a:endParaRPr lang="en-US" sz="2800" dirty="0">
              <a:latin typeface="Gotham" panose="02000504050000020004" pitchFamily="2" charset="0"/>
            </a:endParaRPr>
          </a:p>
          <a:p>
            <a:pPr eaLnBrk="1" hangingPunct="1">
              <a:buFontTx/>
              <a:buNone/>
              <a:defRPr/>
            </a:pPr>
            <a:r>
              <a:rPr lang="en-US" sz="2800" dirty="0" err="1" smtClean="0">
                <a:latin typeface="Gotham" panose="02000504050000020004" pitchFamily="2" charset="0"/>
              </a:rPr>
              <a:t>PhET</a:t>
            </a:r>
            <a:r>
              <a:rPr lang="en-US" sz="2800" dirty="0" smtClean="0">
                <a:latin typeface="Gotham" panose="02000504050000020004" pitchFamily="2" charset="0"/>
              </a:rPr>
              <a:t> Interactive Simulations</a:t>
            </a:r>
          </a:p>
          <a:p>
            <a:pPr eaLnBrk="1" hangingPunct="1">
              <a:buFontTx/>
              <a:buNone/>
              <a:defRPr/>
            </a:pPr>
            <a:r>
              <a:rPr lang="en-US" sz="2000" dirty="0" smtClean="0">
                <a:latin typeface="Gotham" panose="02000504050000020004" pitchFamily="2" charset="0"/>
                <a:hlinkClick r:id="rId5"/>
              </a:rPr>
              <a:t>https://phet.Colorado.edu/en/simulations/category/new</a:t>
            </a:r>
            <a:endParaRPr lang="en-US" sz="2000" dirty="0" smtClean="0">
              <a:latin typeface="Gotham" panose="02000504050000020004" pitchFamily="2" charset="0"/>
            </a:endParaRPr>
          </a:p>
          <a:p>
            <a:pPr eaLnBrk="1" hangingPunct="1">
              <a:buFontTx/>
              <a:buNone/>
              <a:defRPr/>
            </a:pPr>
            <a:endParaRPr lang="en-US" sz="2400" dirty="0" smtClean="0">
              <a:latin typeface="Gotham" panose="02000504050000020004" pitchFamily="2" charset="0"/>
            </a:endParaRPr>
          </a:p>
        </p:txBody>
      </p:sp>
      <p:pic>
        <p:nvPicPr>
          <p:cNvPr id="3" name="Picture 2" descr="CSI Web Adventures"/>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866189" y="990600"/>
            <a:ext cx="3982857" cy="3017811"/>
          </a:xfrm>
          <a:prstGeom prst="rect">
            <a:avLst/>
          </a:prstGeom>
        </p:spPr>
      </p:pic>
      <p:pic>
        <p:nvPicPr>
          <p:cNvPr id="5" name="Picture 4" descr="PhET"/>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876799" y="4114800"/>
            <a:ext cx="3982857" cy="2601819"/>
          </a:xfrm>
          <a:prstGeom prst="rect">
            <a:avLst/>
          </a:prstGeom>
        </p:spPr>
      </p:pic>
    </p:spTree>
    <p:custDataLst>
      <p:tags r:id="rId1"/>
    </p:custDataLst>
    <p:extLst>
      <p:ext uri="{BB962C8B-B14F-4D97-AF65-F5344CB8AC3E}">
        <p14:creationId xmlns:p14="http://schemas.microsoft.com/office/powerpoint/2010/main" val="29170350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ChangeArrowheads="1"/>
          </p:cNvSpPr>
          <p:nvPr>
            <p:ph type="title"/>
          </p:nvPr>
        </p:nvSpPr>
        <p:spPr>
          <a:xfrm>
            <a:off x="0" y="0"/>
            <a:ext cx="9144000" cy="1417638"/>
          </a:xfrm>
        </p:spPr>
        <p:txBody>
          <a:bodyPr/>
          <a:lstStyle/>
          <a:p>
            <a:pPr eaLnBrk="1" hangingPunct="1">
              <a:defRPr/>
            </a:pPr>
            <a:r>
              <a:rPr lang="en-US" sz="3200" dirty="0" smtClean="0">
                <a:latin typeface="Gotham Bold" panose="02000803030000020004" pitchFamily="2" charset="0"/>
                <a:ea typeface="ＭＳ Ｐゴシック" pitchFamily="34" charset="-128"/>
              </a:rPr>
              <a:t>COURSE CONTENT:  </a:t>
            </a:r>
            <a:br>
              <a:rPr lang="en-US" sz="3200" dirty="0" smtClean="0">
                <a:latin typeface="Gotham Bold" panose="02000803030000020004" pitchFamily="2" charset="0"/>
                <a:ea typeface="ＭＳ Ｐゴシック" pitchFamily="34" charset="-128"/>
              </a:rPr>
            </a:br>
            <a:r>
              <a:rPr lang="en-US" sz="3200" dirty="0" smtClean="0">
                <a:latin typeface="Gotham Bold" panose="02000803030000020004" pitchFamily="2" charset="0"/>
                <a:ea typeface="ＭＳ Ｐゴシック" pitchFamily="34" charset="-128"/>
              </a:rPr>
              <a:t>DIGITAL REPOSITORIES</a:t>
            </a:r>
          </a:p>
        </p:txBody>
      </p:sp>
      <p:sp>
        <p:nvSpPr>
          <p:cNvPr id="416771" name="Rectangle 3"/>
          <p:cNvSpPr>
            <a:spLocks noGrp="1" noChangeAspect="1" noChangeArrowheads="1"/>
          </p:cNvSpPr>
          <p:nvPr>
            <p:ph idx="1"/>
          </p:nvPr>
        </p:nvSpPr>
        <p:spPr>
          <a:xfrm>
            <a:off x="152401" y="1600200"/>
            <a:ext cx="3077452" cy="4572000"/>
          </a:xfrm>
        </p:spPr>
        <p:txBody>
          <a:bodyPr>
            <a:normAutofit fontScale="92500" lnSpcReduction="10000"/>
          </a:bodyPr>
          <a:lstStyle/>
          <a:p>
            <a:pPr eaLnBrk="1" hangingPunct="1">
              <a:buFontTx/>
              <a:buNone/>
              <a:defRPr/>
            </a:pPr>
            <a:endParaRPr lang="en-US" sz="2800" dirty="0" smtClean="0">
              <a:effectLst>
                <a:outerShdw blurRad="38100" dist="38100" dir="2700000" algn="tl">
                  <a:srgbClr val="000000"/>
                </a:outerShdw>
              </a:effectLst>
              <a:ea typeface="ＭＳ Ｐゴシック" pitchFamily="34" charset="-128"/>
            </a:endParaRPr>
          </a:p>
          <a:p>
            <a:pPr eaLnBrk="1" hangingPunct="1">
              <a:buFontTx/>
              <a:buNone/>
              <a:defRPr/>
            </a:pPr>
            <a:endParaRPr lang="en-US" sz="2800" dirty="0" smtClean="0">
              <a:latin typeface="Gotham" panose="02000504050000020004" pitchFamily="2" charset="0"/>
              <a:ea typeface="ＭＳ Ｐゴシック" pitchFamily="34" charset="-128"/>
            </a:endParaRPr>
          </a:p>
          <a:p>
            <a:pPr eaLnBrk="1" hangingPunct="1">
              <a:buFontTx/>
              <a:buNone/>
              <a:defRPr/>
            </a:pPr>
            <a:r>
              <a:rPr lang="en-US" sz="2800" dirty="0" smtClean="0">
                <a:latin typeface="Gotham" panose="02000504050000020004" pitchFamily="2" charset="0"/>
                <a:ea typeface="ＭＳ Ｐゴシック" pitchFamily="34" charset="-128"/>
              </a:rPr>
              <a:t>Google for </a:t>
            </a:r>
          </a:p>
          <a:p>
            <a:pPr eaLnBrk="1" hangingPunct="1">
              <a:buFontTx/>
              <a:buNone/>
              <a:defRPr/>
            </a:pPr>
            <a:r>
              <a:rPr lang="en-US" sz="2800" dirty="0" smtClean="0">
                <a:latin typeface="Gotham" panose="02000504050000020004" pitchFamily="2" charset="0"/>
                <a:ea typeface="ＭＳ Ｐゴシック" pitchFamily="34" charset="-128"/>
              </a:rPr>
              <a:t>lists of digital</a:t>
            </a:r>
          </a:p>
          <a:p>
            <a:pPr eaLnBrk="1" hangingPunct="1">
              <a:buFontTx/>
              <a:buNone/>
              <a:defRPr/>
            </a:pPr>
            <a:r>
              <a:rPr lang="en-US" sz="2800" dirty="0" smtClean="0">
                <a:latin typeface="Gotham" panose="02000504050000020004" pitchFamily="2" charset="0"/>
                <a:ea typeface="ＭＳ Ｐゴシック" pitchFamily="34" charset="-128"/>
              </a:rPr>
              <a:t>repositories</a:t>
            </a:r>
          </a:p>
          <a:p>
            <a:pPr eaLnBrk="1" hangingPunct="1">
              <a:buFontTx/>
              <a:buNone/>
              <a:defRPr/>
            </a:pPr>
            <a:endParaRPr lang="en-US" sz="2800" dirty="0">
              <a:ea typeface="ＭＳ Ｐゴシック" pitchFamily="34" charset="-128"/>
            </a:endParaRPr>
          </a:p>
          <a:p>
            <a:pPr eaLnBrk="1" hangingPunct="1">
              <a:buFontTx/>
              <a:buNone/>
              <a:defRPr/>
            </a:pPr>
            <a:endParaRPr lang="en-US" sz="2800" dirty="0" smtClean="0">
              <a:ea typeface="ＭＳ Ｐゴシック" pitchFamily="34" charset="-128"/>
            </a:endParaRPr>
          </a:p>
          <a:p>
            <a:pPr eaLnBrk="1" hangingPunct="1">
              <a:buFontTx/>
              <a:buNone/>
              <a:defRPr/>
            </a:pPr>
            <a:endParaRPr lang="en-US" sz="2800" dirty="0">
              <a:ea typeface="ＭＳ Ｐゴシック" pitchFamily="34" charset="-128"/>
            </a:endParaRPr>
          </a:p>
          <a:p>
            <a:pPr eaLnBrk="1" hangingPunct="1">
              <a:buFontTx/>
              <a:buNone/>
              <a:defRPr/>
            </a:pPr>
            <a:endParaRPr lang="en-US" sz="2800" dirty="0" smtClean="0">
              <a:latin typeface="Gotham" panose="02000504050000020004" pitchFamily="2" charset="0"/>
              <a:ea typeface="ＭＳ Ｐゴシック" pitchFamily="34" charset="-128"/>
            </a:endParaRPr>
          </a:p>
          <a:p>
            <a:pPr eaLnBrk="1" hangingPunct="1">
              <a:buFontTx/>
              <a:buNone/>
              <a:defRPr/>
            </a:pPr>
            <a:r>
              <a:rPr lang="en-US" sz="2600" dirty="0" smtClean="0">
                <a:latin typeface="Gotham" panose="02000504050000020004" pitchFamily="2" charset="0"/>
                <a:hlinkClick r:id="rId4"/>
              </a:rPr>
              <a:t>Many topics/types</a:t>
            </a:r>
            <a:endParaRPr lang="en-US" sz="2600" dirty="0">
              <a:latin typeface="Gotham" panose="02000504050000020004" pitchFamily="2" charset="0"/>
            </a:endParaRPr>
          </a:p>
          <a:p>
            <a:pPr eaLnBrk="1" hangingPunct="1">
              <a:buFontTx/>
              <a:buNone/>
              <a:defRPr/>
            </a:pPr>
            <a:endParaRPr lang="en-US" sz="2800" dirty="0" smtClean="0">
              <a:effectLst>
                <a:outerShdw blurRad="38100" dist="38100" dir="2700000" algn="tl">
                  <a:srgbClr val="000000"/>
                </a:outerShdw>
              </a:effectLst>
              <a:ea typeface="ＭＳ Ｐゴシック" pitchFamily="34" charset="-128"/>
            </a:endParaRPr>
          </a:p>
        </p:txBody>
      </p:sp>
      <p:pic>
        <p:nvPicPr>
          <p:cNvPr id="20484" name="Picture 4" descr="Digtal Repositories">
            <a:hlinkClick r:id="rId5"/>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352800" y="1371600"/>
            <a:ext cx="5638800" cy="4448175"/>
          </a:xfrm>
          <a:prstGeom prst="rect">
            <a:avLst/>
          </a:prstGeom>
          <a:noFill/>
          <a:ln w="28575">
            <a:noFill/>
            <a:miter lim="800000"/>
            <a:headEnd/>
            <a:tailEnd/>
          </a:ln>
          <a:effectLst>
            <a:outerShdw blurRad="50800" dist="38100" dir="5400000" algn="t" rotWithShape="0">
              <a:prstClr val="black">
                <a:alpha val="40000"/>
              </a:prstClr>
            </a:outerShdw>
          </a:effectLst>
          <a:extLst/>
        </p:spPr>
      </p:pic>
    </p:spTree>
    <p:custDataLst>
      <p:tags r:id="rId1"/>
    </p:custDataLst>
    <p:extLst>
      <p:ext uri="{BB962C8B-B14F-4D97-AF65-F5344CB8AC3E}">
        <p14:creationId xmlns:p14="http://schemas.microsoft.com/office/powerpoint/2010/main" val="28112616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ChangeArrowheads="1"/>
          </p:cNvSpPr>
          <p:nvPr>
            <p:ph type="title"/>
          </p:nvPr>
        </p:nvSpPr>
        <p:spPr>
          <a:xfrm>
            <a:off x="0" y="0"/>
            <a:ext cx="9144000" cy="1417638"/>
          </a:xfrm>
        </p:spPr>
        <p:txBody>
          <a:bodyPr/>
          <a:lstStyle/>
          <a:p>
            <a:pPr eaLnBrk="1" hangingPunct="1">
              <a:defRPr/>
            </a:pPr>
            <a:r>
              <a:rPr lang="en-US" sz="3200" dirty="0" smtClean="0">
                <a:latin typeface="Gotham Bold" panose="02000803030000020004" pitchFamily="2" charset="0"/>
                <a:ea typeface="ＭＳ Ｐゴシック" pitchFamily="34" charset="-128"/>
              </a:rPr>
              <a:t>COURSE CONTENT:  </a:t>
            </a:r>
            <a:br>
              <a:rPr lang="en-US" sz="3200" dirty="0" smtClean="0">
                <a:latin typeface="Gotham Bold" panose="02000803030000020004" pitchFamily="2" charset="0"/>
                <a:ea typeface="ＭＳ Ｐゴシック" pitchFamily="34" charset="-128"/>
              </a:rPr>
            </a:br>
            <a:r>
              <a:rPr lang="en-US" sz="3200" dirty="0" smtClean="0">
                <a:latin typeface="Gotham Bold" panose="02000803030000020004" pitchFamily="2" charset="0"/>
                <a:ea typeface="ＭＳ Ｐゴシック" pitchFamily="34" charset="-128"/>
              </a:rPr>
              <a:t>DIGITAL REPOSITORIES</a:t>
            </a:r>
          </a:p>
        </p:txBody>
      </p:sp>
      <p:sp>
        <p:nvSpPr>
          <p:cNvPr id="416771" name="Rectangle 3"/>
          <p:cNvSpPr>
            <a:spLocks noGrp="1" noChangeAspect="1" noChangeArrowheads="1"/>
          </p:cNvSpPr>
          <p:nvPr>
            <p:ph idx="1"/>
          </p:nvPr>
        </p:nvSpPr>
        <p:spPr>
          <a:xfrm>
            <a:off x="152400" y="2095500"/>
            <a:ext cx="3428999" cy="3581400"/>
          </a:xfrm>
        </p:spPr>
        <p:txBody>
          <a:bodyPr>
            <a:normAutofit/>
          </a:bodyPr>
          <a:lstStyle/>
          <a:p>
            <a:pPr marL="0" algn="ctr" eaLnBrk="1" hangingPunct="1">
              <a:spcBef>
                <a:spcPts val="0"/>
              </a:spcBef>
              <a:buFontTx/>
              <a:buNone/>
              <a:defRPr/>
            </a:pPr>
            <a:r>
              <a:rPr lang="en-US" sz="2800" dirty="0" smtClean="0">
                <a:effectLst>
                  <a:outerShdw blurRad="38100" dist="38100" dir="2700000" algn="tl">
                    <a:srgbClr val="000000"/>
                  </a:outerShdw>
                </a:effectLst>
                <a:ea typeface="ＭＳ Ｐゴシック" pitchFamily="34" charset="-128"/>
              </a:rPr>
              <a:t>University of Central</a:t>
            </a:r>
          </a:p>
          <a:p>
            <a:pPr marL="0" algn="ctr" eaLnBrk="1" hangingPunct="1">
              <a:spcBef>
                <a:spcPts val="0"/>
              </a:spcBef>
              <a:buFontTx/>
              <a:buNone/>
              <a:defRPr/>
            </a:pPr>
            <a:r>
              <a:rPr lang="en-US" sz="2800" dirty="0" smtClean="0">
                <a:effectLst>
                  <a:outerShdw blurRad="38100" dist="38100" dir="2700000" algn="tl">
                    <a:srgbClr val="000000"/>
                  </a:outerShdw>
                </a:effectLst>
                <a:ea typeface="ＭＳ Ｐゴシック" pitchFamily="34" charset="-128"/>
              </a:rPr>
              <a:t>Florida</a:t>
            </a:r>
            <a:endParaRPr lang="en-US" sz="2800" dirty="0" smtClean="0">
              <a:effectLst>
                <a:outerShdw blurRad="38100" dist="38100" dir="2700000" algn="tl">
                  <a:srgbClr val="000000"/>
                </a:outerShdw>
              </a:effectLst>
              <a:ea typeface="ＭＳ Ｐゴシック" pitchFamily="34" charset="-128"/>
            </a:endParaRPr>
          </a:p>
          <a:p>
            <a:pPr marL="0" eaLnBrk="1" hangingPunct="1">
              <a:spcBef>
                <a:spcPts val="0"/>
              </a:spcBef>
              <a:buFontTx/>
              <a:buNone/>
              <a:defRPr/>
            </a:pPr>
            <a:endParaRPr lang="en-US" sz="2800" dirty="0" smtClean="0">
              <a:latin typeface="Gotham" panose="02000504050000020004" pitchFamily="2" charset="0"/>
              <a:ea typeface="ＭＳ Ｐゴシック" pitchFamily="34" charset="-128"/>
            </a:endParaRPr>
          </a:p>
          <a:p>
            <a:pPr marL="0" algn="ctr" eaLnBrk="1" hangingPunct="1">
              <a:spcBef>
                <a:spcPts val="0"/>
              </a:spcBef>
              <a:buFontTx/>
              <a:buNone/>
              <a:defRPr/>
            </a:pPr>
            <a:r>
              <a:rPr lang="en-US" sz="2800" dirty="0">
                <a:latin typeface="Gotham" panose="02000504050000020004" pitchFamily="2" charset="0"/>
                <a:ea typeface="ＭＳ Ｐゴシック" pitchFamily="34" charset="-128"/>
                <a:hlinkClick r:id="rId4"/>
              </a:rPr>
              <a:t>T</a:t>
            </a:r>
            <a:r>
              <a:rPr lang="en-US" sz="2600" dirty="0" smtClean="0">
                <a:latin typeface="Gotham" panose="02000504050000020004" pitchFamily="2" charset="0"/>
                <a:hlinkClick r:id="rId4"/>
              </a:rPr>
              <a:t>eaching Online Pedagogical Repository</a:t>
            </a:r>
            <a:endParaRPr lang="en-US" sz="2600" dirty="0">
              <a:latin typeface="Gotham" panose="02000504050000020004" pitchFamily="2" charset="0"/>
            </a:endParaRPr>
          </a:p>
          <a:p>
            <a:pPr marL="0" eaLnBrk="1" hangingPunct="1">
              <a:spcBef>
                <a:spcPts val="0"/>
              </a:spcBef>
              <a:buFontTx/>
              <a:buNone/>
              <a:defRPr/>
            </a:pPr>
            <a:endParaRPr lang="en-US" sz="2800" dirty="0" smtClean="0">
              <a:effectLst>
                <a:outerShdw blurRad="38100" dist="38100" dir="2700000" algn="tl">
                  <a:srgbClr val="000000"/>
                </a:outerShdw>
              </a:effectLst>
              <a:ea typeface="ＭＳ Ｐゴシック" pitchFamily="34" charset="-128"/>
            </a:endParaRPr>
          </a:p>
        </p:txBody>
      </p:sp>
      <p:pic>
        <p:nvPicPr>
          <p:cNvPr id="2" name="Picture 1">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3800" y="1742496"/>
            <a:ext cx="3786057" cy="4287408"/>
          </a:xfrm>
          <a:prstGeom prst="rect">
            <a:avLst/>
          </a:prstGeom>
        </p:spPr>
      </p:pic>
    </p:spTree>
    <p:custDataLst>
      <p:tags r:id="rId1"/>
    </p:custDataLst>
    <p:extLst>
      <p:ext uri="{BB962C8B-B14F-4D97-AF65-F5344CB8AC3E}">
        <p14:creationId xmlns:p14="http://schemas.microsoft.com/office/powerpoint/2010/main" val="14265594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descr="Preliminary edX video engagement findings"/>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6653" y="1390800"/>
            <a:ext cx="5614548" cy="4678790"/>
          </a:xfrm>
          <a:prstGeom prst="rect">
            <a:avLst/>
          </a:prstGeom>
        </p:spPr>
      </p:pic>
      <p:sp>
        <p:nvSpPr>
          <p:cNvPr id="11" name="Title 3"/>
          <p:cNvSpPr>
            <a:spLocks noGrp="1"/>
          </p:cNvSpPr>
          <p:nvPr>
            <p:ph type="title"/>
          </p:nvPr>
        </p:nvSpPr>
        <p:spPr>
          <a:xfrm>
            <a:off x="457200" y="274638"/>
            <a:ext cx="8229600" cy="868361"/>
          </a:xfrm>
        </p:spPr>
        <p:txBody>
          <a:bodyPr>
            <a:normAutofit/>
          </a:bodyPr>
          <a:lstStyle/>
          <a:p>
            <a:r>
              <a:rPr lang="en-US" sz="3200" dirty="0" smtClean="0">
                <a:latin typeface="Gotham Bold" panose="02000803030000020004" pitchFamily="2" charset="0"/>
              </a:rPr>
              <a:t>FIRST…A CAUTION ABOUT VIDEOS</a:t>
            </a:r>
            <a:endParaRPr lang="en-US" sz="3200" dirty="0">
              <a:latin typeface="Gotham Bold" panose="02000803030000020004" pitchFamily="2" charset="0"/>
            </a:endParaRPr>
          </a:p>
        </p:txBody>
      </p:sp>
      <p:pic>
        <p:nvPicPr>
          <p:cNvPr id="12" name="Picture 11" descr="ancho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rot="10800000">
            <a:off x="2286000" y="1143000"/>
            <a:ext cx="4572000" cy="247799"/>
          </a:xfrm>
          <a:prstGeom prst="rect">
            <a:avLst/>
          </a:prstGeom>
        </p:spPr>
      </p:pic>
      <p:pic>
        <p:nvPicPr>
          <p:cNvPr id="13" name="Content Placeholder 12" descr="caution"/>
          <p:cNvPicPr>
            <a:picLocks noGrp="1" noChangeAspect="1"/>
          </p:cNvPicPr>
          <p:nvPr>
            <p:ph idx="1"/>
          </p:nvPr>
        </p:nvPicPr>
        <p:blipFill>
          <a:blip r:embed="rId6" cstate="email">
            <a:extLst>
              <a:ext uri="{28A0092B-C50C-407E-A947-70E740481C1C}">
                <a14:useLocalDpi xmlns:a14="http://schemas.microsoft.com/office/drawing/2010/main" val="0"/>
              </a:ext>
            </a:extLst>
          </a:blip>
          <a:stretch>
            <a:fillRect/>
          </a:stretch>
        </p:blipFill>
        <p:spPr>
          <a:xfrm>
            <a:off x="5575199" y="4572000"/>
            <a:ext cx="3586163" cy="2123008"/>
          </a:xfrm>
        </p:spPr>
      </p:pic>
      <p:sp>
        <p:nvSpPr>
          <p:cNvPr id="8" name="TextBox 7"/>
          <p:cNvSpPr txBox="1"/>
          <p:nvPr/>
        </p:nvSpPr>
        <p:spPr>
          <a:xfrm>
            <a:off x="228600" y="6290439"/>
            <a:ext cx="4953000" cy="246221"/>
          </a:xfrm>
          <a:prstGeom prst="rect">
            <a:avLst/>
          </a:prstGeom>
          <a:noFill/>
        </p:spPr>
        <p:txBody>
          <a:bodyPr wrap="square" rtlCol="0">
            <a:spAutoFit/>
          </a:bodyPr>
          <a:lstStyle/>
          <a:p>
            <a:r>
              <a:rPr lang="en-US" sz="1000" dirty="0">
                <a:hlinkClick r:id="rId7"/>
              </a:rPr>
              <a:t>edX blog, Optimal Video Length for Student Engagement by Philip Guo (Nov 13 2013)</a:t>
            </a:r>
            <a:endParaRPr lang="en-US" sz="1000" dirty="0"/>
          </a:p>
        </p:txBody>
      </p:sp>
      <p:sp>
        <p:nvSpPr>
          <p:cNvPr id="2" name="24-Point Star 1" descr="star"/>
          <p:cNvSpPr/>
          <p:nvPr/>
        </p:nvSpPr>
        <p:spPr>
          <a:xfrm>
            <a:off x="5791201" y="1456510"/>
            <a:ext cx="2971800" cy="2971800"/>
          </a:xfrm>
          <a:prstGeom prst="star24">
            <a:avLst/>
          </a:prstGeom>
          <a:solidFill>
            <a:srgbClr val="FF00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6-12 minutes is the magic number</a:t>
            </a:r>
            <a:endParaRPr lang="en-US" sz="2400" dirty="0"/>
          </a:p>
        </p:txBody>
      </p:sp>
    </p:spTree>
    <p:custDataLst>
      <p:tags r:id="rId1"/>
    </p:custDataLst>
    <p:extLst>
      <p:ext uri="{BB962C8B-B14F-4D97-AF65-F5344CB8AC3E}">
        <p14:creationId xmlns:p14="http://schemas.microsoft.com/office/powerpoint/2010/main" val="2884796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a:xfrm>
            <a:off x="0" y="0"/>
            <a:ext cx="9144000" cy="1066800"/>
          </a:xfrm>
        </p:spPr>
        <p:txBody>
          <a:bodyPr>
            <a:normAutofit/>
          </a:bodyPr>
          <a:lstStyle/>
          <a:p>
            <a:pPr eaLnBrk="1" hangingPunct="1">
              <a:defRPr/>
            </a:pPr>
            <a:r>
              <a:rPr lang="en-US" sz="3200" dirty="0" smtClean="0">
                <a:latin typeface="Gotham Bold" panose="02000803030000020004" pitchFamily="2" charset="0"/>
              </a:rPr>
              <a:t>COURSE CONTENT:  </a:t>
            </a:r>
            <a:br>
              <a:rPr lang="en-US" sz="3200" dirty="0" smtClean="0">
                <a:latin typeface="Gotham Bold" panose="02000803030000020004" pitchFamily="2" charset="0"/>
              </a:rPr>
            </a:br>
            <a:r>
              <a:rPr lang="en-US" sz="3200" dirty="0" smtClean="0">
                <a:latin typeface="Gotham Bold" panose="02000803030000020004" pitchFamily="2" charset="0"/>
              </a:rPr>
              <a:t>DIGITAL REPOSITORIES</a:t>
            </a:r>
          </a:p>
        </p:txBody>
      </p:sp>
      <p:sp>
        <p:nvSpPr>
          <p:cNvPr id="440323" name="Rectangle 3"/>
          <p:cNvSpPr>
            <a:spLocks noGrp="1" noChangeAspect="1" noChangeArrowheads="1"/>
          </p:cNvSpPr>
          <p:nvPr>
            <p:ph idx="1"/>
          </p:nvPr>
        </p:nvSpPr>
        <p:spPr>
          <a:xfrm>
            <a:off x="457200" y="990600"/>
            <a:ext cx="8305800" cy="5334000"/>
          </a:xfrm>
        </p:spPr>
        <p:txBody>
          <a:bodyPr/>
          <a:lstStyle/>
          <a:p>
            <a:pPr eaLnBrk="1" hangingPunct="1">
              <a:buFontTx/>
              <a:buNone/>
              <a:defRPr/>
            </a:pPr>
            <a:r>
              <a:rPr lang="en-US" sz="2800" dirty="0" smtClean="0">
                <a:latin typeface="Gotham" panose="02000504050000020004" pitchFamily="2" charset="0"/>
              </a:rPr>
              <a:t>Merlot - collection of digital learning objects</a:t>
            </a:r>
          </a:p>
          <a:p>
            <a:pPr eaLnBrk="1" hangingPunct="1">
              <a:buFontTx/>
              <a:buNone/>
              <a:defRPr/>
            </a:pPr>
            <a:endParaRPr lang="en-US" sz="2800" dirty="0" smtClean="0">
              <a:latin typeface="Gotham" panose="02000504050000020004" pitchFamily="2" charset="0"/>
            </a:endParaRPr>
          </a:p>
          <a:p>
            <a:pPr eaLnBrk="1" hangingPunct="1">
              <a:defRPr/>
            </a:pPr>
            <a:r>
              <a:rPr lang="en-US" sz="2400" dirty="0" smtClean="0">
                <a:latin typeface="Gotham" panose="02000504050000020004" pitchFamily="2" charset="0"/>
              </a:rPr>
              <a:t>Peer-reviewed</a:t>
            </a:r>
          </a:p>
          <a:p>
            <a:pPr eaLnBrk="1" hangingPunct="1">
              <a:defRPr/>
            </a:pPr>
            <a:r>
              <a:rPr lang="en-US" sz="2400" dirty="0" smtClean="0">
                <a:latin typeface="Gotham" panose="02000504050000020004" pitchFamily="2" charset="0"/>
              </a:rPr>
              <a:t>Searchable</a:t>
            </a:r>
          </a:p>
          <a:p>
            <a:pPr eaLnBrk="1" hangingPunct="1">
              <a:defRPr/>
            </a:pPr>
            <a:r>
              <a:rPr lang="en-US" sz="2400" dirty="0" smtClean="0">
                <a:latin typeface="Gotham" panose="02000504050000020004" pitchFamily="2" charset="0"/>
              </a:rPr>
              <a:t>Discipline-specific</a:t>
            </a:r>
          </a:p>
          <a:p>
            <a:pPr eaLnBrk="1" hangingPunct="1">
              <a:buFontTx/>
              <a:buNone/>
              <a:defRPr/>
            </a:pPr>
            <a:r>
              <a:rPr lang="en-US" sz="2400" dirty="0" smtClean="0">
                <a:latin typeface="Gotham" panose="02000504050000020004" pitchFamily="2" charset="0"/>
              </a:rPr>
              <a:t>	</a:t>
            </a:r>
          </a:p>
          <a:p>
            <a:pPr eaLnBrk="1" hangingPunct="1">
              <a:buFontTx/>
              <a:buNone/>
              <a:defRPr/>
            </a:pPr>
            <a:r>
              <a:rPr lang="en-US" sz="2400" dirty="0" smtClean="0">
                <a:latin typeface="Gotham" panose="02000504050000020004" pitchFamily="2" charset="0"/>
              </a:rPr>
              <a:t>University of </a:t>
            </a:r>
          </a:p>
          <a:p>
            <a:pPr eaLnBrk="1" hangingPunct="1">
              <a:buFontTx/>
              <a:buNone/>
              <a:defRPr/>
            </a:pPr>
            <a:r>
              <a:rPr lang="en-US" sz="2400" dirty="0" smtClean="0">
                <a:latin typeface="Gotham" panose="02000504050000020004" pitchFamily="2" charset="0"/>
              </a:rPr>
              <a:t>Central Florida</a:t>
            </a:r>
          </a:p>
          <a:p>
            <a:pPr eaLnBrk="1" hangingPunct="1">
              <a:buFontTx/>
              <a:buNone/>
              <a:defRPr/>
            </a:pPr>
            <a:r>
              <a:rPr lang="en-US" sz="2400" dirty="0" smtClean="0">
                <a:latin typeface="Gotham" panose="02000504050000020004" pitchFamily="2" charset="0"/>
              </a:rPr>
              <a:t>Online Repository</a:t>
            </a:r>
          </a:p>
          <a:p>
            <a:pPr>
              <a:buNone/>
              <a:defRPr/>
            </a:pPr>
            <a:r>
              <a:rPr lang="en-US" sz="2000" b="1" dirty="0">
                <a:latin typeface="Gotham" panose="02000504050000020004" pitchFamily="2" charset="0"/>
                <a:hlinkClick r:id="rId4"/>
              </a:rPr>
              <a:t>https://topr.online.ucf.edu</a:t>
            </a:r>
            <a:r>
              <a:rPr lang="en-US" sz="2000" b="1" dirty="0" smtClean="0">
                <a:latin typeface="Gotham" panose="02000504050000020004" pitchFamily="2" charset="0"/>
                <a:hlinkClick r:id="rId4"/>
              </a:rPr>
              <a:t>/</a:t>
            </a:r>
            <a:endParaRPr lang="en-US" sz="2000" b="1" dirty="0" smtClean="0">
              <a:latin typeface="Gotham" panose="02000504050000020004" pitchFamily="2" charset="0"/>
            </a:endParaRPr>
          </a:p>
          <a:p>
            <a:pPr>
              <a:buNone/>
              <a:defRPr/>
            </a:pPr>
            <a:endParaRPr lang="en-US" sz="2000" dirty="0" smtClean="0">
              <a:latin typeface="Gotham" panose="02000504050000020004" pitchFamily="2" charset="0"/>
            </a:endParaRPr>
          </a:p>
        </p:txBody>
      </p:sp>
      <p:sp>
        <p:nvSpPr>
          <p:cNvPr id="21508" name="Text Box 7"/>
          <p:cNvSpPr txBox="1">
            <a:spLocks noChangeArrowheads="1"/>
          </p:cNvSpPr>
          <p:nvPr/>
        </p:nvSpPr>
        <p:spPr bwMode="auto">
          <a:xfrm>
            <a:off x="4770813" y="6198513"/>
            <a:ext cx="49911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200" b="1">
                <a:solidFill>
                  <a:srgbClr val="78382E"/>
                </a:solidFill>
                <a:latin typeface="Arial" pitchFamily="34" charset="0"/>
                <a:ea typeface="ＭＳ Ｐゴシック" pitchFamily="34" charset="-128"/>
              </a:defRPr>
            </a:lvl1pPr>
            <a:lvl2pPr marL="742950" indent="-285750" eaLnBrk="0" hangingPunct="0">
              <a:defRPr sz="2200" b="1">
                <a:solidFill>
                  <a:srgbClr val="78382E"/>
                </a:solidFill>
                <a:latin typeface="Arial" pitchFamily="34" charset="0"/>
                <a:ea typeface="ＭＳ Ｐゴシック" pitchFamily="34" charset="-128"/>
              </a:defRPr>
            </a:lvl2pPr>
            <a:lvl3pPr marL="1143000" indent="-228600" eaLnBrk="0" hangingPunct="0">
              <a:defRPr sz="2200" b="1">
                <a:solidFill>
                  <a:srgbClr val="78382E"/>
                </a:solidFill>
                <a:latin typeface="Arial" pitchFamily="34" charset="0"/>
                <a:ea typeface="ＭＳ Ｐゴシック" pitchFamily="34" charset="-128"/>
              </a:defRPr>
            </a:lvl3pPr>
            <a:lvl4pPr marL="1600200" indent="-228600" eaLnBrk="0" hangingPunct="0">
              <a:defRPr sz="2200" b="1">
                <a:solidFill>
                  <a:srgbClr val="78382E"/>
                </a:solidFill>
                <a:latin typeface="Arial" pitchFamily="34" charset="0"/>
                <a:ea typeface="ＭＳ Ｐゴシック" pitchFamily="34" charset="-128"/>
              </a:defRPr>
            </a:lvl4pPr>
            <a:lvl5pPr marL="2057400" indent="-228600" eaLnBrk="0" hangingPunct="0">
              <a:defRPr sz="2200" b="1">
                <a:solidFill>
                  <a:srgbClr val="78382E"/>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200" b="1">
                <a:solidFill>
                  <a:srgbClr val="78382E"/>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200" b="1">
                <a:solidFill>
                  <a:srgbClr val="78382E"/>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200" b="1">
                <a:solidFill>
                  <a:srgbClr val="78382E"/>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200" b="1">
                <a:solidFill>
                  <a:srgbClr val="78382E"/>
                </a:solidFill>
                <a:latin typeface="Arial" pitchFamily="34" charset="0"/>
                <a:ea typeface="ＭＳ Ｐゴシック" pitchFamily="34" charset="-128"/>
              </a:defRPr>
            </a:lvl9pPr>
          </a:lstStyle>
          <a:p>
            <a:pPr algn="ctr" eaLnBrk="1" hangingPunct="1">
              <a:buFontTx/>
              <a:buNone/>
            </a:pPr>
            <a:r>
              <a:rPr lang="en-US" dirty="0">
                <a:solidFill>
                  <a:schemeClr val="tx1"/>
                </a:solidFill>
                <a:latin typeface="Gotham" panose="02000504050000020004" pitchFamily="2" charset="0"/>
                <a:hlinkClick r:id="rId5"/>
              </a:rPr>
              <a:t>http://www.merlot.org</a:t>
            </a:r>
            <a:endParaRPr lang="en-US" dirty="0">
              <a:solidFill>
                <a:schemeClr val="tx1"/>
              </a:solidFill>
              <a:latin typeface="Gotham" panose="02000504050000020004" pitchFamily="2" charset="0"/>
            </a:endParaRPr>
          </a:p>
        </p:txBody>
      </p:sp>
      <p:pic>
        <p:nvPicPr>
          <p:cNvPr id="2" name="Picture 1">
            <a:hlinkClick r:id="rId4"/>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57600" y="1524000"/>
            <a:ext cx="2847714" cy="3224809"/>
          </a:xfrm>
          <a:prstGeom prst="rect">
            <a:avLst/>
          </a:prstGeom>
        </p:spPr>
      </p:pic>
      <p:pic>
        <p:nvPicPr>
          <p:cNvPr id="21509" name="Picture 6" descr="merlot"/>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562600" y="3033300"/>
            <a:ext cx="3390900" cy="3215099"/>
          </a:xfrm>
          <a:prstGeom prst="rect">
            <a:avLst/>
          </a:prstGeom>
          <a:noFill/>
          <a:ln w="38100">
            <a:no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744698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jhA0gnTO4-w" descr="mobile kits"/>
          <p:cNvPicPr>
            <a:picLocks noRot="1" noChangeAspect="1"/>
          </p:cNvPicPr>
          <p:nvPr>
            <a:videoFile r:link="rId2"/>
          </p:nvPr>
        </p:nvPicPr>
        <p:blipFill>
          <a:blip r:embed="rId5"/>
          <a:stretch>
            <a:fillRect/>
          </a:stretch>
        </p:blipFill>
        <p:spPr>
          <a:xfrm>
            <a:off x="762000" y="1447800"/>
            <a:ext cx="7696200" cy="5242455"/>
          </a:xfrm>
          <a:prstGeom prst="rect">
            <a:avLst/>
          </a:prstGeom>
        </p:spPr>
      </p:pic>
      <p:sp>
        <p:nvSpPr>
          <p:cNvPr id="440322" name="Rectangle 2"/>
          <p:cNvSpPr>
            <a:spLocks noGrp="1" noChangeArrowheads="1"/>
          </p:cNvSpPr>
          <p:nvPr>
            <p:ph type="title"/>
          </p:nvPr>
        </p:nvSpPr>
        <p:spPr>
          <a:xfrm>
            <a:off x="0" y="0"/>
            <a:ext cx="9144000" cy="1066800"/>
          </a:xfrm>
        </p:spPr>
        <p:txBody>
          <a:bodyPr>
            <a:normAutofit/>
          </a:bodyPr>
          <a:lstStyle/>
          <a:p>
            <a:pPr eaLnBrk="1" hangingPunct="1">
              <a:defRPr/>
            </a:pPr>
            <a:r>
              <a:rPr lang="en-US" sz="3200" dirty="0" smtClean="0">
                <a:latin typeface="Gotham Bold" panose="02000803030000020004" pitchFamily="2" charset="0"/>
              </a:rPr>
              <a:t>COURSE CONTENT:  </a:t>
            </a:r>
            <a:br>
              <a:rPr lang="en-US" sz="3200" dirty="0" smtClean="0">
                <a:latin typeface="Gotham Bold" panose="02000803030000020004" pitchFamily="2" charset="0"/>
              </a:rPr>
            </a:br>
            <a:r>
              <a:rPr lang="en-US" sz="3200" dirty="0" smtClean="0">
                <a:latin typeface="Gotham Bold" panose="02000803030000020004" pitchFamily="2" charset="0"/>
              </a:rPr>
              <a:t>MOBILE KITS</a:t>
            </a:r>
          </a:p>
        </p:txBody>
      </p:sp>
      <p:sp>
        <p:nvSpPr>
          <p:cNvPr id="440323" name="Rectangle 3"/>
          <p:cNvSpPr>
            <a:spLocks noGrp="1" noChangeAspect="1" noChangeArrowheads="1"/>
          </p:cNvSpPr>
          <p:nvPr>
            <p:ph idx="1"/>
          </p:nvPr>
        </p:nvSpPr>
        <p:spPr>
          <a:xfrm>
            <a:off x="457200" y="990600"/>
            <a:ext cx="8305800" cy="5334000"/>
          </a:xfrm>
        </p:spPr>
        <p:txBody>
          <a:bodyPr/>
          <a:lstStyle/>
          <a:p>
            <a:pPr eaLnBrk="1" hangingPunct="1">
              <a:buFontTx/>
              <a:buNone/>
              <a:defRPr/>
            </a:pPr>
            <a:r>
              <a:rPr lang="en-US" sz="2400" dirty="0" smtClean="0">
                <a:latin typeface="Gotham" panose="02000504050000020004" pitchFamily="2" charset="0"/>
              </a:rPr>
              <a:t>Science and Engineering	</a:t>
            </a:r>
          </a:p>
          <a:p>
            <a:pPr eaLnBrk="1" hangingPunct="1">
              <a:buFontTx/>
              <a:buNone/>
              <a:defRPr/>
            </a:pPr>
            <a:endParaRPr lang="en-US" sz="2400" dirty="0" smtClean="0">
              <a:latin typeface="Gotham" panose="02000504050000020004" pitchFamily="2" charset="0"/>
            </a:endParaRPr>
          </a:p>
          <a:p>
            <a:pPr eaLnBrk="1" hangingPunct="1">
              <a:buFontTx/>
              <a:buNone/>
              <a:defRPr/>
            </a:pPr>
            <a:endParaRPr lang="en-US" sz="2400" dirty="0" smtClean="0">
              <a:latin typeface="Gotham" panose="02000504050000020004" pitchFamily="2" charset="0"/>
            </a:endParaRPr>
          </a:p>
        </p:txBody>
      </p:sp>
    </p:spTree>
    <p:custDataLst>
      <p:tags r:id="rId1"/>
    </p:custDataLst>
    <p:extLst>
      <p:ext uri="{BB962C8B-B14F-4D97-AF65-F5344CB8AC3E}">
        <p14:creationId xmlns:p14="http://schemas.microsoft.com/office/powerpoint/2010/main" val="16914240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Grp="1" noChangeArrowheads="1"/>
          </p:cNvSpPr>
          <p:nvPr>
            <p:ph type="title"/>
          </p:nvPr>
        </p:nvSpPr>
        <p:spPr>
          <a:xfrm>
            <a:off x="0" y="0"/>
            <a:ext cx="9144000" cy="1417638"/>
          </a:xfrm>
        </p:spPr>
        <p:txBody>
          <a:bodyPr/>
          <a:lstStyle/>
          <a:p>
            <a:pPr eaLnBrk="1" hangingPunct="1">
              <a:defRPr/>
            </a:pPr>
            <a:r>
              <a:rPr lang="en-US" sz="3200" dirty="0" smtClean="0">
                <a:latin typeface="Gotham Bold" panose="02000803030000020004" pitchFamily="2" charset="0"/>
                <a:ea typeface="ＭＳ Ｐゴシック" pitchFamily="34" charset="-128"/>
              </a:rPr>
              <a:t>COURSE CONTENT:  </a:t>
            </a:r>
            <a:br>
              <a:rPr lang="en-US" sz="3200" dirty="0" smtClean="0">
                <a:latin typeface="Gotham Bold" panose="02000803030000020004" pitchFamily="2" charset="0"/>
                <a:ea typeface="ＭＳ Ｐゴシック" pitchFamily="34" charset="-128"/>
              </a:rPr>
            </a:br>
            <a:r>
              <a:rPr lang="en-US" sz="3200" dirty="0" smtClean="0">
                <a:latin typeface="Gotham Bold" panose="02000803030000020004" pitchFamily="2" charset="0"/>
                <a:ea typeface="ＭＳ Ｐゴシック" pitchFamily="34" charset="-128"/>
              </a:rPr>
              <a:t>ONLINE LIBRARIES</a:t>
            </a:r>
          </a:p>
        </p:txBody>
      </p:sp>
      <p:pic>
        <p:nvPicPr>
          <p:cNvPr id="19459" name="Picture 6" descr="artstor">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2023447"/>
            <a:ext cx="5715000" cy="4152900"/>
          </a:xfrm>
          <a:prstGeom prst="rect">
            <a:avLst/>
          </a:prstGeom>
          <a:solidFill>
            <a:schemeClr val="accent2"/>
          </a:solidFill>
          <a:ln w="57150">
            <a:noFill/>
          </a:ln>
          <a:extLst/>
        </p:spPr>
      </p:pic>
      <p:sp>
        <p:nvSpPr>
          <p:cNvPr id="441351" name="Text Box 7"/>
          <p:cNvSpPr txBox="1">
            <a:spLocks noChangeArrowheads="1"/>
          </p:cNvSpPr>
          <p:nvPr/>
        </p:nvSpPr>
        <p:spPr bwMode="auto">
          <a:xfrm>
            <a:off x="136525" y="1828800"/>
            <a:ext cx="2911475" cy="4893647"/>
          </a:xfrm>
          <a:prstGeom prst="rect">
            <a:avLst/>
          </a:prstGeom>
          <a:noFill/>
          <a:ln w="9525" algn="ctr">
            <a:noFill/>
            <a:miter lim="800000"/>
            <a:headEnd/>
            <a:tailEnd/>
          </a:ln>
          <a:effectLst/>
        </p:spPr>
        <p:txBody>
          <a:bodyPr wrap="square">
            <a:spAutoFit/>
          </a:bodyPr>
          <a:lstStyle/>
          <a:p>
            <a:pPr>
              <a:buFontTx/>
              <a:buNone/>
              <a:defRPr/>
            </a:pPr>
            <a:r>
              <a:rPr lang="en-US" sz="2400" dirty="0" err="1">
                <a:solidFill>
                  <a:schemeClr val="tx1"/>
                </a:solidFill>
                <a:latin typeface="Gotham" panose="02000504050000020004" pitchFamily="2" charset="0"/>
              </a:rPr>
              <a:t>ARTStor</a:t>
            </a:r>
            <a:r>
              <a:rPr lang="en-US" sz="2400" dirty="0">
                <a:solidFill>
                  <a:schemeClr val="tx1"/>
                </a:solidFill>
                <a:latin typeface="Gotham" panose="02000504050000020004" pitchFamily="2" charset="0"/>
              </a:rPr>
              <a:t> online</a:t>
            </a:r>
          </a:p>
          <a:p>
            <a:pPr>
              <a:buFontTx/>
              <a:buNone/>
              <a:defRPr/>
            </a:pPr>
            <a:r>
              <a:rPr lang="en-US" sz="2400" dirty="0">
                <a:solidFill>
                  <a:schemeClr val="tx1"/>
                </a:solidFill>
                <a:latin typeface="Gotham" panose="02000504050000020004" pitchFamily="2" charset="0"/>
              </a:rPr>
              <a:t>database of images</a:t>
            </a:r>
          </a:p>
          <a:p>
            <a:pPr>
              <a:buFontTx/>
              <a:buNone/>
              <a:defRPr/>
            </a:pPr>
            <a:r>
              <a:rPr lang="en-US" sz="2400" dirty="0">
                <a:solidFill>
                  <a:schemeClr val="tx1"/>
                </a:solidFill>
                <a:latin typeface="Gotham" panose="02000504050000020004" pitchFamily="2" charset="0"/>
              </a:rPr>
              <a:t>Includes photos,</a:t>
            </a:r>
          </a:p>
          <a:p>
            <a:pPr>
              <a:buFontTx/>
              <a:buNone/>
              <a:defRPr/>
            </a:pPr>
            <a:r>
              <a:rPr lang="en-US" sz="2400" dirty="0">
                <a:solidFill>
                  <a:schemeClr val="tx1"/>
                </a:solidFill>
                <a:latin typeface="Gotham" panose="02000504050000020004" pitchFamily="2" charset="0"/>
              </a:rPr>
              <a:t>Illustrations, and</a:t>
            </a:r>
          </a:p>
          <a:p>
            <a:pPr>
              <a:buFontTx/>
              <a:buNone/>
              <a:defRPr/>
            </a:pPr>
            <a:r>
              <a:rPr lang="en-US" sz="2400" dirty="0">
                <a:solidFill>
                  <a:schemeClr val="tx1"/>
                </a:solidFill>
                <a:latin typeface="Gotham" panose="02000504050000020004" pitchFamily="2" charset="0"/>
              </a:rPr>
              <a:t>art images</a:t>
            </a:r>
          </a:p>
          <a:p>
            <a:pPr>
              <a:buFontTx/>
              <a:buNone/>
              <a:defRPr/>
            </a:pPr>
            <a:endParaRPr lang="en-US" sz="2400" dirty="0">
              <a:solidFill>
                <a:schemeClr val="tx1"/>
              </a:solidFill>
              <a:latin typeface="Gotham" panose="02000504050000020004" pitchFamily="2" charset="0"/>
            </a:endParaRPr>
          </a:p>
          <a:p>
            <a:pPr>
              <a:buFontTx/>
              <a:buNone/>
              <a:defRPr/>
            </a:pPr>
            <a:r>
              <a:rPr lang="en-US" sz="2400" dirty="0">
                <a:solidFill>
                  <a:schemeClr val="tx1"/>
                </a:solidFill>
                <a:latin typeface="Gotham" panose="02000504050000020004" pitchFamily="2" charset="0"/>
                <a:hlinkClick r:id="rId6"/>
              </a:rPr>
              <a:t>Access through</a:t>
            </a:r>
          </a:p>
          <a:p>
            <a:pPr>
              <a:buFontTx/>
              <a:buNone/>
              <a:defRPr/>
            </a:pPr>
            <a:r>
              <a:rPr lang="en-US" sz="2400" dirty="0">
                <a:solidFill>
                  <a:schemeClr val="tx1"/>
                </a:solidFill>
                <a:latin typeface="Gotham" panose="02000504050000020004" pitchFamily="2" charset="0"/>
                <a:hlinkClick r:id="rId6"/>
              </a:rPr>
              <a:t>Library databases</a:t>
            </a:r>
            <a:endParaRPr lang="en-US" sz="2400" dirty="0">
              <a:solidFill>
                <a:schemeClr val="tx1"/>
              </a:solidFill>
              <a:latin typeface="Gotham" panose="02000504050000020004" pitchFamily="2" charset="0"/>
            </a:endParaRPr>
          </a:p>
          <a:p>
            <a:pPr>
              <a:buFontTx/>
              <a:buNone/>
              <a:defRPr/>
            </a:pPr>
            <a:endParaRPr lang="en-US" sz="2400" dirty="0">
              <a:solidFill>
                <a:schemeClr val="tx1"/>
              </a:solidFill>
              <a:latin typeface="Gotham" panose="02000504050000020004" pitchFamily="2" charset="0"/>
            </a:endParaRPr>
          </a:p>
          <a:p>
            <a:pPr>
              <a:buFontTx/>
              <a:buNone/>
              <a:defRPr/>
            </a:pPr>
            <a:r>
              <a:rPr lang="en-US" sz="2400" dirty="0">
                <a:solidFill>
                  <a:schemeClr val="tx1"/>
                </a:solidFill>
                <a:latin typeface="Gotham" panose="02000504050000020004" pitchFamily="2" charset="0"/>
              </a:rPr>
              <a:t>Look under</a:t>
            </a:r>
          </a:p>
          <a:p>
            <a:pPr>
              <a:buFontTx/>
              <a:buNone/>
              <a:defRPr/>
            </a:pPr>
            <a:r>
              <a:rPr lang="en-US" sz="2400" dirty="0">
                <a:solidFill>
                  <a:schemeClr val="tx1"/>
                </a:solidFill>
                <a:latin typeface="Gotham" panose="02000504050000020004" pitchFamily="2" charset="0"/>
              </a:rPr>
              <a:t>Art &amp; </a:t>
            </a:r>
            <a:r>
              <a:rPr lang="en-US" sz="2400" dirty="0" smtClean="0">
                <a:solidFill>
                  <a:schemeClr val="tx1"/>
                </a:solidFill>
                <a:latin typeface="Gotham" panose="02000504050000020004" pitchFamily="2" charset="0"/>
              </a:rPr>
              <a:t>Architecture</a:t>
            </a:r>
            <a:endParaRPr lang="en-US" sz="2400" dirty="0">
              <a:solidFill>
                <a:schemeClr val="tx1"/>
              </a:solidFill>
              <a:latin typeface="Gotham" panose="02000504050000020004" pitchFamily="2" charset="0"/>
            </a:endParaRPr>
          </a:p>
        </p:txBody>
      </p:sp>
    </p:spTree>
    <p:custDataLst>
      <p:tags r:id="rId1"/>
    </p:custDataLst>
    <p:extLst>
      <p:ext uri="{BB962C8B-B14F-4D97-AF65-F5344CB8AC3E}">
        <p14:creationId xmlns:p14="http://schemas.microsoft.com/office/powerpoint/2010/main" val="27758125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a:xfrm>
            <a:off x="457200" y="5862"/>
            <a:ext cx="8229600" cy="1143000"/>
          </a:xfrm>
        </p:spPr>
        <p:txBody>
          <a:bodyPr/>
          <a:lstStyle/>
          <a:p>
            <a:pPr eaLnBrk="1" hangingPunct="1">
              <a:defRPr/>
            </a:pPr>
            <a:r>
              <a:rPr lang="en-US" sz="3200" dirty="0" smtClean="0">
                <a:latin typeface="Gotham Bold" panose="02000803030000020004" pitchFamily="2" charset="0"/>
                <a:ea typeface="ＭＳ Ｐゴシック" pitchFamily="34" charset="-128"/>
              </a:rPr>
              <a:t>COURSE CONTENT:  </a:t>
            </a:r>
            <a:br>
              <a:rPr lang="en-US" sz="3200" dirty="0" smtClean="0">
                <a:latin typeface="Gotham Bold" panose="02000803030000020004" pitchFamily="2" charset="0"/>
                <a:ea typeface="ＭＳ Ｐゴシック" pitchFamily="34" charset="-128"/>
              </a:rPr>
            </a:br>
            <a:r>
              <a:rPr lang="en-US" sz="3200" dirty="0" smtClean="0">
                <a:latin typeface="Gotham Bold" panose="02000803030000020004" pitchFamily="2" charset="0"/>
                <a:ea typeface="ＭＳ Ｐゴシック" pitchFamily="34" charset="-128"/>
              </a:rPr>
              <a:t>KHAN ACADEMY</a:t>
            </a:r>
          </a:p>
        </p:txBody>
      </p:sp>
      <p:sp>
        <p:nvSpPr>
          <p:cNvPr id="13315" name="Text Box 6"/>
          <p:cNvSpPr txBox="1">
            <a:spLocks noChangeArrowheads="1"/>
          </p:cNvSpPr>
          <p:nvPr/>
        </p:nvSpPr>
        <p:spPr bwMode="auto">
          <a:xfrm>
            <a:off x="1447800" y="5181600"/>
            <a:ext cx="651492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b="1">
                <a:solidFill>
                  <a:srgbClr val="78382E"/>
                </a:solidFill>
                <a:latin typeface="Arial" pitchFamily="34" charset="0"/>
                <a:ea typeface="ＭＳ Ｐゴシック" pitchFamily="34" charset="-128"/>
              </a:defRPr>
            </a:lvl1pPr>
            <a:lvl2pPr marL="742950" indent="-285750" eaLnBrk="0" hangingPunct="0">
              <a:defRPr sz="2200" b="1">
                <a:solidFill>
                  <a:srgbClr val="78382E"/>
                </a:solidFill>
                <a:latin typeface="Arial" pitchFamily="34" charset="0"/>
                <a:ea typeface="ＭＳ Ｐゴシック" pitchFamily="34" charset="-128"/>
              </a:defRPr>
            </a:lvl2pPr>
            <a:lvl3pPr marL="1143000" indent="-228600" eaLnBrk="0" hangingPunct="0">
              <a:defRPr sz="2200" b="1">
                <a:solidFill>
                  <a:srgbClr val="78382E"/>
                </a:solidFill>
                <a:latin typeface="Arial" pitchFamily="34" charset="0"/>
                <a:ea typeface="ＭＳ Ｐゴシック" pitchFamily="34" charset="-128"/>
              </a:defRPr>
            </a:lvl3pPr>
            <a:lvl4pPr marL="1600200" indent="-228600" eaLnBrk="0" hangingPunct="0">
              <a:defRPr sz="2200" b="1">
                <a:solidFill>
                  <a:srgbClr val="78382E"/>
                </a:solidFill>
                <a:latin typeface="Arial" pitchFamily="34" charset="0"/>
                <a:ea typeface="ＭＳ Ｐゴシック" pitchFamily="34" charset="-128"/>
              </a:defRPr>
            </a:lvl4pPr>
            <a:lvl5pPr marL="2057400" indent="-228600" eaLnBrk="0" hangingPunct="0">
              <a:defRPr sz="2200" b="1">
                <a:solidFill>
                  <a:srgbClr val="78382E"/>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200" b="1">
                <a:solidFill>
                  <a:srgbClr val="78382E"/>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200" b="1">
                <a:solidFill>
                  <a:srgbClr val="78382E"/>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200" b="1">
                <a:solidFill>
                  <a:srgbClr val="78382E"/>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200" b="1">
                <a:solidFill>
                  <a:srgbClr val="78382E"/>
                </a:solidFill>
                <a:latin typeface="Arial" pitchFamily="34" charset="0"/>
                <a:ea typeface="ＭＳ Ｐゴシック" pitchFamily="34" charset="-128"/>
              </a:defRPr>
            </a:lvl9pPr>
          </a:lstStyle>
          <a:p>
            <a:pPr eaLnBrk="1" hangingPunct="1">
              <a:buFontTx/>
              <a:buNone/>
            </a:pPr>
            <a:r>
              <a:rPr lang="en-US" dirty="0" smtClean="0">
                <a:solidFill>
                  <a:schemeClr val="tx1"/>
                </a:solidFill>
                <a:latin typeface="Gotham" panose="02000504050000020004" pitchFamily="2" charset="0"/>
              </a:rPr>
              <a:t>Video </a:t>
            </a:r>
            <a:r>
              <a:rPr lang="en-US" dirty="0">
                <a:solidFill>
                  <a:schemeClr val="tx1"/>
                </a:solidFill>
                <a:latin typeface="Gotham" panose="02000504050000020004" pitchFamily="2" charset="0"/>
              </a:rPr>
              <a:t>tutorials and </a:t>
            </a:r>
            <a:r>
              <a:rPr lang="en-US" dirty="0" smtClean="0">
                <a:solidFill>
                  <a:schemeClr val="tx1"/>
                </a:solidFill>
                <a:latin typeface="Gotham" panose="02000504050000020004" pitchFamily="2" charset="0"/>
              </a:rPr>
              <a:t>lessons…some examples</a:t>
            </a:r>
            <a:endParaRPr lang="en-US" dirty="0">
              <a:solidFill>
                <a:schemeClr val="tx1"/>
              </a:solidFill>
              <a:latin typeface="Gotham" panose="02000504050000020004" pitchFamily="2" charset="0"/>
            </a:endParaRPr>
          </a:p>
          <a:p>
            <a:pPr eaLnBrk="1" hangingPunct="1">
              <a:buFontTx/>
              <a:buNone/>
            </a:pPr>
            <a:r>
              <a:rPr lang="en-US" dirty="0">
                <a:solidFill>
                  <a:schemeClr val="tx1"/>
                </a:solidFill>
                <a:latin typeface="Gotham" panose="02000504050000020004" pitchFamily="2" charset="0"/>
              </a:rPr>
              <a:t>    </a:t>
            </a:r>
            <a:r>
              <a:rPr lang="en-US" dirty="0" smtClean="0">
                <a:solidFill>
                  <a:schemeClr val="tx1"/>
                </a:solidFill>
                <a:latin typeface="Gotham" panose="02000504050000020004" pitchFamily="2" charset="0"/>
                <a:hlinkClick r:id="rId4"/>
              </a:rPr>
              <a:t>Biology</a:t>
            </a:r>
            <a:r>
              <a:rPr lang="en-US" dirty="0" smtClean="0">
                <a:solidFill>
                  <a:schemeClr val="tx1"/>
                </a:solidFill>
                <a:latin typeface="Gotham" panose="02000504050000020004" pitchFamily="2" charset="0"/>
              </a:rPr>
              <a:t>			</a:t>
            </a:r>
            <a:r>
              <a:rPr lang="en-US" dirty="0" smtClean="0">
                <a:solidFill>
                  <a:schemeClr val="tx1"/>
                </a:solidFill>
                <a:latin typeface="Gotham" panose="02000504050000020004" pitchFamily="2" charset="0"/>
                <a:hlinkClick r:id="rId5"/>
              </a:rPr>
              <a:t>Art History</a:t>
            </a:r>
            <a:endParaRPr lang="en-US" dirty="0">
              <a:solidFill>
                <a:schemeClr val="tx1"/>
              </a:solidFill>
              <a:latin typeface="Gotham" panose="02000504050000020004" pitchFamily="2" charset="0"/>
            </a:endParaRPr>
          </a:p>
          <a:p>
            <a:pPr eaLnBrk="1" hangingPunct="1">
              <a:buFontTx/>
              <a:buNone/>
            </a:pPr>
            <a:r>
              <a:rPr lang="en-US" dirty="0">
                <a:solidFill>
                  <a:schemeClr val="tx1"/>
                </a:solidFill>
                <a:latin typeface="Gotham" panose="02000504050000020004" pitchFamily="2" charset="0"/>
              </a:rPr>
              <a:t>    </a:t>
            </a:r>
            <a:r>
              <a:rPr lang="en-US" dirty="0" smtClean="0">
                <a:solidFill>
                  <a:schemeClr val="tx1"/>
                </a:solidFill>
                <a:latin typeface="Gotham" panose="02000504050000020004" pitchFamily="2" charset="0"/>
                <a:hlinkClick r:id="rId6"/>
              </a:rPr>
              <a:t>Accounting</a:t>
            </a:r>
            <a:r>
              <a:rPr lang="en-US" dirty="0" smtClean="0">
                <a:solidFill>
                  <a:schemeClr val="tx1"/>
                </a:solidFill>
                <a:latin typeface="Gotham" panose="02000504050000020004" pitchFamily="2" charset="0"/>
              </a:rPr>
              <a:t>		</a:t>
            </a:r>
            <a:r>
              <a:rPr lang="en-US" dirty="0" smtClean="0">
                <a:solidFill>
                  <a:schemeClr val="tx1"/>
                </a:solidFill>
                <a:latin typeface="Gotham" panose="02000504050000020004" pitchFamily="2" charset="0"/>
                <a:hlinkClick r:id="rId7"/>
              </a:rPr>
              <a:t>Music</a:t>
            </a:r>
            <a:endParaRPr lang="en-US" dirty="0" smtClean="0">
              <a:solidFill>
                <a:schemeClr val="tx1"/>
              </a:solidFill>
              <a:latin typeface="Gotham" panose="02000504050000020004" pitchFamily="2" charset="0"/>
            </a:endParaRPr>
          </a:p>
          <a:p>
            <a:pPr eaLnBrk="1" hangingPunct="1">
              <a:buFontTx/>
              <a:buNone/>
            </a:pPr>
            <a:r>
              <a:rPr lang="en-US" dirty="0" smtClean="0">
                <a:solidFill>
                  <a:schemeClr val="tx1"/>
                </a:solidFill>
                <a:latin typeface="Gotham" panose="02000504050000020004" pitchFamily="2" charset="0"/>
              </a:rPr>
              <a:t>    </a:t>
            </a:r>
            <a:r>
              <a:rPr lang="en-US" dirty="0" smtClean="0">
                <a:solidFill>
                  <a:schemeClr val="tx1"/>
                </a:solidFill>
                <a:latin typeface="Gotham" panose="02000504050000020004" pitchFamily="2" charset="0"/>
                <a:hlinkClick r:id="rId8"/>
              </a:rPr>
              <a:t>Booleans</a:t>
            </a:r>
            <a:r>
              <a:rPr lang="en-US" dirty="0" smtClean="0">
                <a:solidFill>
                  <a:schemeClr val="tx1"/>
                </a:solidFill>
                <a:latin typeface="Gotham" panose="02000504050000020004" pitchFamily="2" charset="0"/>
              </a:rPr>
              <a:t>			</a:t>
            </a:r>
            <a:r>
              <a:rPr lang="en-US" dirty="0" smtClean="0">
                <a:solidFill>
                  <a:schemeClr val="tx1"/>
                </a:solidFill>
                <a:latin typeface="Gotham" panose="02000504050000020004" pitchFamily="2" charset="0"/>
                <a:hlinkClick r:id="rId9"/>
              </a:rPr>
              <a:t>Engineering</a:t>
            </a:r>
            <a:endParaRPr lang="en-US" dirty="0">
              <a:solidFill>
                <a:schemeClr val="tx1"/>
              </a:solidFill>
              <a:latin typeface="Gotham" panose="02000504050000020004" pitchFamily="2" charset="0"/>
            </a:endParaRPr>
          </a:p>
        </p:txBody>
      </p:sp>
      <p:pic>
        <p:nvPicPr>
          <p:cNvPr id="13316" name="Picture 1" descr="Khan Academy">
            <a:hlinkClick r:id="rId10"/>
          </p:cNvPr>
          <p:cNvPicPr>
            <a:picLocks noChangeAspect="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1066800" y="1600200"/>
            <a:ext cx="6477000" cy="329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8482794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Grp="1" noChangeArrowheads="1"/>
          </p:cNvSpPr>
          <p:nvPr>
            <p:ph type="title"/>
          </p:nvPr>
        </p:nvSpPr>
        <p:spPr>
          <a:xfrm>
            <a:off x="457200" y="274638"/>
            <a:ext cx="8229600" cy="868362"/>
          </a:xfrm>
        </p:spPr>
        <p:txBody>
          <a:bodyPr>
            <a:normAutofit fontScale="90000"/>
          </a:bodyPr>
          <a:lstStyle/>
          <a:p>
            <a:pPr eaLnBrk="1" hangingPunct="1">
              <a:defRPr/>
            </a:pPr>
            <a:r>
              <a:rPr lang="en-US" sz="3200" dirty="0" smtClean="0">
                <a:latin typeface="Gotham Bold" panose="02000803030000020004" pitchFamily="2" charset="0"/>
                <a:ea typeface="ＭＳ Ｐゴシック" pitchFamily="34" charset="-128"/>
              </a:rPr>
              <a:t>COURSE CONTENT:  </a:t>
            </a:r>
            <a:br>
              <a:rPr lang="en-US" sz="3200" dirty="0" smtClean="0">
                <a:latin typeface="Gotham Bold" panose="02000803030000020004" pitchFamily="2" charset="0"/>
                <a:ea typeface="ＭＳ Ｐゴシック" pitchFamily="34" charset="-128"/>
              </a:rPr>
            </a:br>
            <a:r>
              <a:rPr lang="en-US" sz="3200" dirty="0" smtClean="0">
                <a:latin typeface="Gotham Bold" panose="02000803030000020004" pitchFamily="2" charset="0"/>
                <a:ea typeface="ＭＳ Ｐゴシック" pitchFamily="34" charset="-128"/>
              </a:rPr>
              <a:t>YOUTUBE</a:t>
            </a:r>
          </a:p>
        </p:txBody>
      </p:sp>
      <p:pic>
        <p:nvPicPr>
          <p:cNvPr id="5" name="dlSPW8MdATQ" descr="video youtube"/>
          <p:cNvPicPr>
            <a:picLocks noRot="1" noChangeAspect="1"/>
          </p:cNvPicPr>
          <p:nvPr>
            <a:videoFile r:link="rId2"/>
          </p:nvPr>
        </p:nvPicPr>
        <p:blipFill>
          <a:blip r:embed="rId6"/>
          <a:stretch>
            <a:fillRect/>
          </a:stretch>
        </p:blipFill>
        <p:spPr>
          <a:xfrm>
            <a:off x="3722914" y="3672114"/>
            <a:ext cx="5283200" cy="2971800"/>
          </a:xfrm>
          <a:prstGeom prst="rect">
            <a:avLst/>
          </a:prstGeom>
          <a:solidFill>
            <a:srgbClr val="FFFFFF">
              <a:shade val="85000"/>
            </a:srgbClr>
          </a:solidFill>
          <a:ln w="88900" cap="sq">
            <a:solidFill>
              <a:srgbClr val="FFFFFF"/>
            </a:solidFill>
            <a:prstDash val="solid"/>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vh4tRwjfTsA" descr="video youtube"/>
          <p:cNvPicPr>
            <a:picLocks noRot="1" noChangeAspect="1"/>
          </p:cNvPicPr>
          <p:nvPr>
            <a:videoFile r:link="rId3"/>
          </p:nvPr>
        </p:nvPicPr>
        <p:blipFill>
          <a:blip r:embed="rId6"/>
          <a:stretch>
            <a:fillRect/>
          </a:stretch>
        </p:blipFill>
        <p:spPr>
          <a:xfrm>
            <a:off x="228600" y="1295400"/>
            <a:ext cx="4800600" cy="2700338"/>
          </a:xfrm>
          <a:prstGeom prst="rect">
            <a:avLst/>
          </a:prstGeom>
          <a:solidFill>
            <a:srgbClr val="FFFFFF">
              <a:shade val="85000"/>
            </a:srgbClr>
          </a:solidFill>
          <a:ln w="88900" cap="sq">
            <a:solidFill>
              <a:srgbClr val="FFFFFF"/>
            </a:solidFill>
            <a:prstDash val="solid"/>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32023424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a:xfrm>
            <a:off x="465855" y="0"/>
            <a:ext cx="8229600" cy="1143000"/>
          </a:xfrm>
        </p:spPr>
        <p:txBody>
          <a:bodyPr/>
          <a:lstStyle/>
          <a:p>
            <a:pPr eaLnBrk="1" hangingPunct="1">
              <a:defRPr/>
            </a:pPr>
            <a:r>
              <a:rPr lang="en-US" sz="3200" dirty="0" smtClean="0">
                <a:latin typeface="Gotham Bold" panose="02000803030000020004" pitchFamily="2" charset="0"/>
                <a:ea typeface="ＭＳ Ｐゴシック" pitchFamily="34" charset="-128"/>
              </a:rPr>
              <a:t>COURSE CONTENT:  </a:t>
            </a:r>
            <a:br>
              <a:rPr lang="en-US" sz="3200" dirty="0" smtClean="0">
                <a:latin typeface="Gotham Bold" panose="02000803030000020004" pitchFamily="2" charset="0"/>
                <a:ea typeface="ＭＳ Ｐゴシック" pitchFamily="34" charset="-128"/>
              </a:rPr>
            </a:br>
            <a:r>
              <a:rPr lang="en-US" sz="3200" dirty="0" smtClean="0">
                <a:latin typeface="Gotham Bold" panose="02000803030000020004" pitchFamily="2" charset="0"/>
                <a:ea typeface="ＭＳ Ｐゴシック" pitchFamily="34" charset="-128"/>
              </a:rPr>
              <a:t>PRIMARY SOURCE MANUSCRIPTS</a:t>
            </a:r>
          </a:p>
        </p:txBody>
      </p:sp>
      <p:sp>
        <p:nvSpPr>
          <p:cNvPr id="13315" name="Text Box 6"/>
          <p:cNvSpPr txBox="1">
            <a:spLocks noChangeArrowheads="1"/>
          </p:cNvSpPr>
          <p:nvPr/>
        </p:nvSpPr>
        <p:spPr bwMode="auto">
          <a:xfrm>
            <a:off x="3505200" y="5673804"/>
            <a:ext cx="215091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b="1">
                <a:solidFill>
                  <a:srgbClr val="78382E"/>
                </a:solidFill>
                <a:latin typeface="Arial" pitchFamily="34" charset="0"/>
                <a:ea typeface="ＭＳ Ｐゴシック" pitchFamily="34" charset="-128"/>
              </a:defRPr>
            </a:lvl1pPr>
            <a:lvl2pPr marL="742950" indent="-285750" eaLnBrk="0" hangingPunct="0">
              <a:defRPr sz="2200" b="1">
                <a:solidFill>
                  <a:srgbClr val="78382E"/>
                </a:solidFill>
                <a:latin typeface="Arial" pitchFamily="34" charset="0"/>
                <a:ea typeface="ＭＳ Ｐゴシック" pitchFamily="34" charset="-128"/>
              </a:defRPr>
            </a:lvl2pPr>
            <a:lvl3pPr marL="1143000" indent="-228600" eaLnBrk="0" hangingPunct="0">
              <a:defRPr sz="2200" b="1">
                <a:solidFill>
                  <a:srgbClr val="78382E"/>
                </a:solidFill>
                <a:latin typeface="Arial" pitchFamily="34" charset="0"/>
                <a:ea typeface="ＭＳ Ｐゴシック" pitchFamily="34" charset="-128"/>
              </a:defRPr>
            </a:lvl3pPr>
            <a:lvl4pPr marL="1600200" indent="-228600" eaLnBrk="0" hangingPunct="0">
              <a:defRPr sz="2200" b="1">
                <a:solidFill>
                  <a:srgbClr val="78382E"/>
                </a:solidFill>
                <a:latin typeface="Arial" pitchFamily="34" charset="0"/>
                <a:ea typeface="ＭＳ Ｐゴシック" pitchFamily="34" charset="-128"/>
              </a:defRPr>
            </a:lvl4pPr>
            <a:lvl5pPr marL="2057400" indent="-228600" eaLnBrk="0" hangingPunct="0">
              <a:defRPr sz="2200" b="1">
                <a:solidFill>
                  <a:srgbClr val="78382E"/>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200" b="1">
                <a:solidFill>
                  <a:srgbClr val="78382E"/>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200" b="1">
                <a:solidFill>
                  <a:srgbClr val="78382E"/>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200" b="1">
                <a:solidFill>
                  <a:srgbClr val="78382E"/>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200" b="1">
                <a:solidFill>
                  <a:srgbClr val="78382E"/>
                </a:solidFill>
                <a:latin typeface="Arial" pitchFamily="34" charset="0"/>
                <a:ea typeface="ＭＳ Ｐゴシック" pitchFamily="34" charset="-128"/>
              </a:defRPr>
            </a:lvl9pPr>
          </a:lstStyle>
          <a:p>
            <a:pPr eaLnBrk="1" hangingPunct="1"/>
            <a:endParaRPr lang="en-US" dirty="0">
              <a:solidFill>
                <a:prstClr val="black"/>
              </a:solidFill>
              <a:latin typeface="Gotham" panose="02000504050000020004" pitchFamily="2" charset="0"/>
            </a:endParaRPr>
          </a:p>
          <a:p>
            <a:pPr eaLnBrk="1" hangingPunct="1"/>
            <a:r>
              <a:rPr lang="en-US" dirty="0" smtClean="0">
                <a:solidFill>
                  <a:prstClr val="black"/>
                </a:solidFill>
                <a:latin typeface="Gotham" panose="02000504050000020004" pitchFamily="2" charset="0"/>
                <a:hlinkClick r:id="rId4"/>
              </a:rPr>
              <a:t>British Library</a:t>
            </a:r>
            <a:endParaRPr lang="en-US" dirty="0">
              <a:solidFill>
                <a:prstClr val="black"/>
              </a:solidFill>
              <a:latin typeface="Gotham" panose="02000504050000020004" pitchFamily="2" charset="0"/>
            </a:endParaRPr>
          </a:p>
          <a:p>
            <a:pPr eaLnBrk="1" hangingPunct="1"/>
            <a:endParaRPr lang="en-US" dirty="0">
              <a:solidFill>
                <a:prstClr val="black"/>
              </a:solidFill>
              <a:latin typeface="Gotham" panose="02000504050000020004" pitchFamily="2" charset="0"/>
            </a:endParaRPr>
          </a:p>
        </p:txBody>
      </p:sp>
      <p:pic>
        <p:nvPicPr>
          <p:cNvPr id="3" name="Picture 2" descr="British Library"/>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95419" y="1728497"/>
            <a:ext cx="2953162" cy="4163006"/>
          </a:xfrm>
          <a:prstGeom prst="rect">
            <a:avLst/>
          </a:prstGeom>
        </p:spPr>
      </p:pic>
    </p:spTree>
    <p:custDataLst>
      <p:tags r:id="rId1"/>
    </p:custDataLst>
    <p:extLst>
      <p:ext uri="{BB962C8B-B14F-4D97-AF65-F5344CB8AC3E}">
        <p14:creationId xmlns:p14="http://schemas.microsoft.com/office/powerpoint/2010/main" val="25043939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TPVERSION" val="5"/>
  <p:tag name="TPFULLVERSION" val="5.4.1.2"/>
  <p:tag name="PPTVERSION" val="15"/>
  <p:tag name="TPOS" val="2"/>
  <p:tag name="ARTICULATE_PROJECT_OPEN" val="0"/>
  <p:tag name="ARTICULATE_SLIDE_COUNT" val="5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ourseDesign">
  <a:themeElements>
    <a:clrScheme name="Summit 2007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Summit 2007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2200" b="1" i="0" u="none" strike="noStrike" cap="none" normalizeH="0" baseline="0" smtClean="0">
            <a:ln>
              <a:noFill/>
            </a:ln>
            <a:solidFill>
              <a:srgbClr val="78382E"/>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2200" b="1" i="0" u="none" strike="noStrike" cap="none" normalizeH="0" baseline="0" smtClean="0">
            <a:ln>
              <a:noFill/>
            </a:ln>
            <a:solidFill>
              <a:srgbClr val="78382E"/>
            </a:solidFill>
            <a:effectLst/>
            <a:latin typeface="Arial" charset="0"/>
          </a:defRPr>
        </a:defPPr>
      </a:lstStyle>
    </a:lnDef>
  </a:objectDefaults>
  <a:extraClrSchemeLst>
    <a:extraClrScheme>
      <a:clrScheme name="Summit 2007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mmit 2007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mmit 2007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mmit 2007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mmit 2007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mmit 2007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mmit 2007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mmit 2007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mmit 2007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mmit 2007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mmit 2007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mmit 2007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8141</TotalTime>
  <Words>1110</Words>
  <Application>Microsoft Office PowerPoint</Application>
  <PresentationFormat>On-screen Show (4:3)</PresentationFormat>
  <Paragraphs>152</Paragraphs>
  <Slides>26</Slides>
  <Notes>26</Notes>
  <HiddenSlides>0</HiddenSlides>
  <MMClips>4</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Calibri</vt:lpstr>
      <vt:lpstr>ＭＳ Ｐゴシック</vt:lpstr>
      <vt:lpstr>Arial</vt:lpstr>
      <vt:lpstr>Gotham Bold</vt:lpstr>
      <vt:lpstr>Arbor Brush</vt:lpstr>
      <vt:lpstr>Gotham</vt:lpstr>
      <vt:lpstr>CourseDesign</vt:lpstr>
      <vt:lpstr>Office Theme</vt:lpstr>
      <vt:lpstr>PowerPoint Presentation</vt:lpstr>
      <vt:lpstr>OPEN EDUCATION MOVEMENT</vt:lpstr>
      <vt:lpstr>FIRST…A CAUTION ABOUT VIDEOS</vt:lpstr>
      <vt:lpstr>COURSE CONTENT:   DIGITAL REPOSITORIES</vt:lpstr>
      <vt:lpstr>COURSE CONTENT:   MOBILE KITS</vt:lpstr>
      <vt:lpstr>COURSE CONTENT:   ONLINE LIBRARIES</vt:lpstr>
      <vt:lpstr>COURSE CONTENT:   KHAN ACADEMY</vt:lpstr>
      <vt:lpstr>COURSE CONTENT:   YOUTUBE</vt:lpstr>
      <vt:lpstr>COURSE CONTENT:   PRIMARY SOURCE MANUSCRIPTS</vt:lpstr>
      <vt:lpstr>COURSE CONTENT:   PRIMARY SOURCE VIDEOS</vt:lpstr>
      <vt:lpstr>COURSE CONTENT:   GOVERNMENT RESOURCES</vt:lpstr>
      <vt:lpstr>PowerPoint Presentation</vt:lpstr>
      <vt:lpstr>COURSE CONTENT:  TEMPLATES</vt:lpstr>
      <vt:lpstr>COURSE CONTENT:  BLOGS</vt:lpstr>
      <vt:lpstr>CREATE YOUR OWN  COURSE CONTENT: WIKIS  Blackboard (private)  Wikispaces, PBWiki (public) </vt:lpstr>
      <vt:lpstr>COURSE CONTENT:  PUBLISHERS</vt:lpstr>
      <vt:lpstr>COURSE CONTENT:  PODCASTS</vt:lpstr>
      <vt:lpstr>PowerPoint Presentation</vt:lpstr>
      <vt:lpstr>COURSE CONTENT:  INTERACTIVE SITES</vt:lpstr>
      <vt:lpstr>COURSE CONTENT:  SPEAKERS</vt:lpstr>
      <vt:lpstr>“LESSONS WORTH SHARING”</vt:lpstr>
      <vt:lpstr>COURSE CONTENT:  YOUTUBE’S EDU</vt:lpstr>
      <vt:lpstr>COURSE CONTENT:  OPEN SOURCE</vt:lpstr>
      <vt:lpstr>SIMULATIONS / GAMES</vt:lpstr>
      <vt:lpstr>COURSE CONTENT:   DIGITAL REPOSITORIES</vt:lpstr>
      <vt:lpstr>COURSE CONTENT:   DIGITAL REPOSITORIES</vt:lpstr>
    </vt:vector>
  </TitlesOfParts>
  <Company>University of Hartford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ReDesign for Online Learning</dc:title>
  <dc:creator>Lorelle Wilson</dc:creator>
  <cp:lastModifiedBy>Wilson, Lorelle</cp:lastModifiedBy>
  <cp:revision>500</cp:revision>
  <cp:lastPrinted>2017-10-10T21:00:08Z</cp:lastPrinted>
  <dcterms:created xsi:type="dcterms:W3CDTF">2011-09-26T13:57:36Z</dcterms:created>
  <dcterms:modified xsi:type="dcterms:W3CDTF">2019-05-14T18:18:23Z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2DD49320-0328-47FA-9B5D-733F8FE64E98</vt:lpwstr>
  </property>
  <property fmtid="{D5CDD505-2E9C-101B-9397-08002B2CF9AE}" pid="3" name="ArticulatePath">
    <vt:lpwstr>Seminar2_Creating-Organized-Effective-Instruction</vt:lpwstr>
  </property>
</Properties>
</file>